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  <p:sldMasterId id="2147483737" r:id="rId2"/>
    <p:sldMasterId id="2147483719" r:id="rId3"/>
    <p:sldMasterId id="2147483754" r:id="rId4"/>
    <p:sldMasterId id="2147483728" r:id="rId5"/>
    <p:sldMasterId id="2147483763" r:id="rId6"/>
  </p:sldMasterIdLst>
  <p:notesMasterIdLst>
    <p:notesMasterId r:id="rId44"/>
  </p:notesMasterIdLst>
  <p:sldIdLst>
    <p:sldId id="271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95" r:id="rId18"/>
    <p:sldId id="298" r:id="rId19"/>
    <p:sldId id="296" r:id="rId20"/>
    <p:sldId id="297" r:id="rId21"/>
    <p:sldId id="299" r:id="rId22"/>
    <p:sldId id="302" r:id="rId23"/>
    <p:sldId id="303" r:id="rId24"/>
    <p:sldId id="304" r:id="rId25"/>
    <p:sldId id="305" r:id="rId26"/>
    <p:sldId id="306" r:id="rId27"/>
    <p:sldId id="311" r:id="rId28"/>
    <p:sldId id="308" r:id="rId29"/>
    <p:sldId id="309" r:id="rId30"/>
    <p:sldId id="310" r:id="rId31"/>
    <p:sldId id="316" r:id="rId32"/>
    <p:sldId id="312" r:id="rId33"/>
    <p:sldId id="313" r:id="rId34"/>
    <p:sldId id="314" r:id="rId35"/>
    <p:sldId id="315" r:id="rId36"/>
    <p:sldId id="317" r:id="rId37"/>
    <p:sldId id="318" r:id="rId38"/>
    <p:sldId id="324" r:id="rId39"/>
    <p:sldId id="325" r:id="rId40"/>
    <p:sldId id="331" r:id="rId41"/>
    <p:sldId id="333" r:id="rId42"/>
    <p:sldId id="33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00"/>
    <a:srgbClr val="008578"/>
    <a:srgbClr val="0077C8"/>
    <a:srgbClr val="5C068C"/>
    <a:srgbClr val="A6093D"/>
    <a:srgbClr val="FFFFFF"/>
    <a:srgbClr val="CF4520"/>
    <a:srgbClr val="07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3"/>
  </p:normalViewPr>
  <p:slideViewPr>
    <p:cSldViewPr snapToGrid="0" snapToObjects="1" showGuides="1">
      <p:cViewPr>
        <p:scale>
          <a:sx n="60" d="100"/>
          <a:sy n="60" d="100"/>
        </p:scale>
        <p:origin x="124" y="240"/>
      </p:cViewPr>
      <p:guideLst>
        <p:guide orient="horz" pos="2160"/>
        <p:guide pos="3840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CFC2-FF95-BB42-B600-F8C023CFEAC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6A85-7B12-D143-8C60-4EC8075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4CBCB-D0BA-421B-93CD-ACEA5F70A0AF}" type="slidenum">
              <a:rPr lang="en-GB"/>
              <a:pPr/>
              <a:t>6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5"/>
            <a:ext cx="5028986" cy="4114800"/>
          </a:xfrm>
        </p:spPr>
        <p:txBody>
          <a:bodyPr/>
          <a:lstStyle/>
          <a:p>
            <a:r>
              <a:rPr lang="en-GB"/>
              <a:t>They were saying back then computer conferencing- (internet)</a:t>
            </a:r>
          </a:p>
          <a:p>
            <a:endParaRPr lang="en-GB"/>
          </a:p>
          <a:p>
            <a:r>
              <a:rPr lang="en-GB"/>
              <a:t>Set up networks and looked at colabrative working over it…got very excited by message baord envitronment…</a:t>
            </a:r>
          </a:p>
          <a:p>
            <a:endParaRPr lang="en-GB"/>
          </a:p>
          <a:p>
            <a:r>
              <a:rPr lang="en-GB"/>
              <a:t>They turned to Goffman to understand this not to trad psyc!</a:t>
            </a:r>
          </a:p>
          <a:p>
            <a:endParaRPr lang="en-GB"/>
          </a:p>
          <a:p>
            <a:r>
              <a:rPr lang="en-GB"/>
              <a:t>What is goffs intereaction order??</a:t>
            </a:r>
          </a:p>
        </p:txBody>
      </p:sp>
    </p:spTree>
    <p:extLst>
      <p:ext uri="{BB962C8B-B14F-4D97-AF65-F5344CB8AC3E}">
        <p14:creationId xmlns:p14="http://schemas.microsoft.com/office/powerpoint/2010/main" val="215357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AB100-C788-45B1-9230-611A68622262}" type="slidenum">
              <a:rPr lang="en-GB"/>
              <a:pPr/>
              <a:t>7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5"/>
            <a:ext cx="5028986" cy="4114800"/>
          </a:xfrm>
        </p:spPr>
        <p:txBody>
          <a:bodyPr/>
          <a:lstStyle/>
          <a:p>
            <a:r>
              <a:rPr lang="en-GB"/>
              <a:t>Key is sense of immediate connection ---when we have it its great if not then its bad</a:t>
            </a:r>
          </a:p>
          <a:p>
            <a:endParaRPr lang="en-GB"/>
          </a:p>
          <a:p>
            <a:r>
              <a:rPr lang="en-GB"/>
              <a:t>So hot com---more soc presence.</a:t>
            </a:r>
          </a:p>
          <a:p>
            <a:endParaRPr lang="en-GB"/>
          </a:p>
          <a:p>
            <a:r>
              <a:rPr lang="en-GB"/>
              <a:t>Richness of interetiaon ---being in the moment—multiple sets of meanings..</a:t>
            </a:r>
          </a:p>
          <a:p>
            <a:r>
              <a:rPr lang="en-GB"/>
              <a:t>So how do rate media on hot and cold– face to face is hot…vid conf..telephone..fax text.</a:t>
            </a:r>
          </a:p>
          <a:p>
            <a:r>
              <a:rPr lang="en-GB"/>
              <a:t>Text would be seen as cold medium! But actualy its not!!! (modified and speed)</a:t>
            </a:r>
          </a:p>
          <a:p>
            <a:endParaRPr lang="en-GB"/>
          </a:p>
          <a:p>
            <a:r>
              <a:rPr lang="en-GB"/>
              <a:t>So there is a deabte here—texting might feel more drenched in soc pres than web cams…so ob or sub?</a:t>
            </a:r>
          </a:p>
        </p:txBody>
      </p:sp>
    </p:spTree>
    <p:extLst>
      <p:ext uri="{BB962C8B-B14F-4D97-AF65-F5344CB8AC3E}">
        <p14:creationId xmlns:p14="http://schemas.microsoft.com/office/powerpoint/2010/main" val="217285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7EEE1-22C6-403B-96D9-7F4A79481087}" type="slidenum">
              <a:rPr lang="en-GB"/>
              <a:pPr/>
              <a:t>10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5"/>
            <a:ext cx="5028986" cy="4114800"/>
          </a:xfrm>
        </p:spPr>
        <p:txBody>
          <a:bodyPr/>
          <a:lstStyle/>
          <a:p>
            <a:r>
              <a:rPr lang="en-GB"/>
              <a:t>Although narrow channel—we get creative about it..e.g. </a:t>
            </a:r>
          </a:p>
          <a:p>
            <a:r>
              <a:rPr lang="en-GB"/>
              <a:t>Papr language- agl</a:t>
            </a:r>
          </a:p>
          <a:p>
            <a:r>
              <a:rPr lang="en-GB"/>
              <a:t>Good users can do a lot of work with basic materials!!!</a:t>
            </a:r>
          </a:p>
          <a:p>
            <a:r>
              <a:rPr lang="en-GB"/>
              <a:t>Curve from getting to know thru to intemate—</a:t>
            </a:r>
          </a:p>
          <a:p>
            <a:r>
              <a:rPr lang="en-GB"/>
              <a:t>Can form quite intense rels on text coz of work investment…</a:t>
            </a:r>
          </a:p>
        </p:txBody>
      </p:sp>
    </p:spTree>
    <p:extLst>
      <p:ext uri="{BB962C8B-B14F-4D97-AF65-F5344CB8AC3E}">
        <p14:creationId xmlns:p14="http://schemas.microsoft.com/office/powerpoint/2010/main" val="104904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Interaction will start off restricted and then growing with emotion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6D1A-4DEF-4C88-93DB-6101C057EB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3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body is performed</a:t>
            </a:r>
            <a:r>
              <a:rPr lang="en-GB" baseline="0" dirty="0" smtClean="0"/>
              <a:t> in this mediation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6D1A-4DEF-4C88-93DB-6101C057EB6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3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crucial is the relative degree of mediation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6D1A-4DEF-4C88-93DB-6101C057EB6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7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8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57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322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35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166F8-5299-9F4F-B50D-A95C94704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06115-7CE6-1D4A-A3FA-E2A33C6D5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834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9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6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7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2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6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946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43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5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8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2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80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A0ACB-75EF-0245-846B-24010AB69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9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C907B-7EB5-4646-8E6C-A0DCF5C81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40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308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4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5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3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68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276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31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87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3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78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F6D5B-50DF-3D4A-A73F-BC48EB891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931A5-93F5-984D-ADB5-D88F0E87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31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F8B12-918D-4C4D-9592-653697BEC0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484" y="5148251"/>
            <a:ext cx="2052084" cy="13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D100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42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72" r:id="rId8"/>
    <p:sldLayoutId id="214748374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7C0A-3C02-5F4B-BFB5-4D7C7993B2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74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6E1FC-9BD8-A747-9362-7C4B21B9DE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4C8qpN0Qafo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8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Social Information Processing Theory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Walther </a:t>
            </a:r>
            <a:r>
              <a:rPr lang="en-GB" dirty="0" smtClean="0"/>
              <a:t>(1992)</a:t>
            </a:r>
            <a:endParaRPr lang="en-GB" dirty="0"/>
          </a:p>
          <a:p>
            <a:r>
              <a:rPr lang="en-GB" dirty="0"/>
              <a:t>Although CMC initially restricts emotionality, users develop creative means</a:t>
            </a:r>
          </a:p>
          <a:p>
            <a:r>
              <a:rPr lang="en-GB" dirty="0"/>
              <a:t>Electronic paralanguage </a:t>
            </a:r>
            <a:r>
              <a:rPr lang="en-GB" dirty="0" smtClean="0"/>
              <a:t>through </a:t>
            </a:r>
            <a:r>
              <a:rPr lang="en-GB" dirty="0"/>
              <a:t>language </a:t>
            </a:r>
            <a:r>
              <a:rPr lang="en-GB" dirty="0" smtClean="0"/>
              <a:t>transformation e.g., emoticons</a:t>
            </a:r>
            <a:r>
              <a:rPr lang="en-GB" dirty="0"/>
              <a:t> </a:t>
            </a:r>
            <a:r>
              <a:rPr lang="en-GB" dirty="0" smtClean="0"/>
              <a:t>;-)</a:t>
            </a:r>
            <a:endParaRPr lang="en-GB" dirty="0"/>
          </a:p>
          <a:p>
            <a:r>
              <a:rPr lang="en-GB" dirty="0"/>
              <a:t>Strategic users can change the shape of the </a:t>
            </a:r>
            <a:r>
              <a:rPr lang="en-GB" dirty="0" smtClean="0"/>
              <a:t>medium</a:t>
            </a:r>
          </a:p>
          <a:p>
            <a:r>
              <a:rPr lang="en-GB" dirty="0" smtClean="0"/>
              <a:t>Written vocalisations take on take new forms e.g. LOL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7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Information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Walther (1992: 69)</a:t>
            </a:r>
          </a:p>
          <a:p>
            <a:r>
              <a:rPr lang="en-GB" dirty="0" smtClean="0"/>
              <a:t>‘Given sufficient time and message exchanges for interpersonal impression formation and relational development to accrue, and all other things being equal, relational [quality] in later periods of CMC and </a:t>
            </a:r>
            <a:r>
              <a:rPr lang="en-GB" dirty="0" err="1" smtClean="0"/>
              <a:t>FtF</a:t>
            </a:r>
            <a:r>
              <a:rPr lang="en-GB" dirty="0" smtClean="0"/>
              <a:t> communication will be the same.’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Hyperpersonal</a:t>
            </a:r>
            <a:r>
              <a:rPr lang="en-GB" dirty="0" smtClean="0"/>
              <a:t>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Walther 1996</a:t>
            </a:r>
          </a:p>
          <a:p>
            <a:r>
              <a:rPr lang="en-GB" dirty="0" smtClean="0"/>
              <a:t>CMC can the even become a space for </a:t>
            </a:r>
            <a:r>
              <a:rPr lang="en-GB" i="1" dirty="0" smtClean="0"/>
              <a:t>more</a:t>
            </a:r>
            <a:r>
              <a:rPr lang="en-GB" dirty="0" smtClean="0"/>
              <a:t> friendly, social relationships</a:t>
            </a:r>
          </a:p>
          <a:p>
            <a:r>
              <a:rPr lang="en-GB" dirty="0" smtClean="0"/>
              <a:t>Walther and Parks (2002) – ‘</a:t>
            </a:r>
            <a:r>
              <a:rPr lang="en-GB" dirty="0" err="1" smtClean="0"/>
              <a:t>Hyperpersonal</a:t>
            </a:r>
            <a:r>
              <a:rPr lang="en-GB" dirty="0" smtClean="0"/>
              <a:t>’</a:t>
            </a:r>
            <a:endParaRPr lang="en-GB" dirty="0"/>
          </a:p>
          <a:p>
            <a:pPr lvl="1"/>
            <a:r>
              <a:rPr lang="en-GB" dirty="0" smtClean="0"/>
              <a:t>Shared group membership can leave people feeling that they have more in common than they actually do (e.g. through an online group)</a:t>
            </a:r>
          </a:p>
          <a:p>
            <a:pPr lvl="1"/>
            <a:r>
              <a:rPr lang="en-GB" dirty="0" smtClean="0"/>
              <a:t>Visual anonymity means that participants may optimise their self-presentation</a:t>
            </a:r>
          </a:p>
          <a:p>
            <a:pPr lvl="1"/>
            <a:r>
              <a:rPr lang="en-GB" dirty="0" smtClean="0"/>
              <a:t>asynchronous communication can slow things down a little and enable people to compose things more thoughtfully and meaningfully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9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Warranting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9218241" cy="42973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Walther and Parks (2002)</a:t>
            </a:r>
          </a:p>
          <a:p>
            <a:r>
              <a:rPr lang="en-US" dirty="0" smtClean="0"/>
              <a:t>People who met online having first met offline </a:t>
            </a:r>
          </a:p>
          <a:p>
            <a:r>
              <a:rPr lang="en-US" dirty="0" smtClean="0"/>
              <a:t>Information that the ‘target’ has no control over – e.g. information from their friends</a:t>
            </a:r>
          </a:p>
          <a:p>
            <a:r>
              <a:rPr lang="en-US" dirty="0" smtClean="0"/>
              <a:t>The perceived validity of information presented online with respect to illuminating our offline characteristics.</a:t>
            </a:r>
          </a:p>
          <a:p>
            <a:r>
              <a:rPr lang="en-US" dirty="0" smtClean="0"/>
              <a:t>People place most value in those cues that have a higher warranting value</a:t>
            </a:r>
          </a:p>
          <a:p>
            <a:r>
              <a:rPr lang="en-US" dirty="0" smtClean="0"/>
              <a:t>The </a:t>
            </a:r>
            <a:r>
              <a:rPr lang="en-US" dirty="0"/>
              <a:t>most salient other-generated cues are the wall postings on one’s profile page and the attractiveness of one’s friends.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Cognitive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Walther et al., (2008)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A</a:t>
            </a:r>
            <a:r>
              <a:rPr lang="en-GB" dirty="0" smtClean="0"/>
              <a:t>ttractiveness of FB users</a:t>
            </a:r>
          </a:p>
          <a:p>
            <a:r>
              <a:rPr lang="en-GB" dirty="0" smtClean="0"/>
              <a:t>Fake FB profiles</a:t>
            </a:r>
          </a:p>
          <a:p>
            <a:r>
              <a:rPr lang="en-GB" dirty="0" smtClean="0"/>
              <a:t>High amount of wall posts and number of friends leads to a high ‘social’ attractiveness</a:t>
            </a:r>
          </a:p>
          <a:p>
            <a:r>
              <a:rPr lang="en-GB" dirty="0" smtClean="0"/>
              <a:t>Photos and other comments also contribute to ‘physical attractiveness’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profiles</a:t>
            </a:r>
            <a:endParaRPr lang="en-US" dirty="0"/>
          </a:p>
        </p:txBody>
      </p:sp>
      <p:pic>
        <p:nvPicPr>
          <p:cNvPr id="7" name="Content Placeholder 6" descr="Fake profile examp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 b="14924"/>
          <a:stretch>
            <a:fillRect/>
          </a:stretch>
        </p:blipFill>
        <p:spPr>
          <a:xfrm>
            <a:off x="2099144" y="1690688"/>
            <a:ext cx="5285448" cy="3180476"/>
          </a:xfrm>
        </p:spPr>
      </p:pic>
    </p:spTree>
    <p:extLst>
      <p:ext uri="{BB962C8B-B14F-4D97-AF65-F5344CB8AC3E}">
        <p14:creationId xmlns:p14="http://schemas.microsoft.com/office/powerpoint/2010/main" val="14934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24" y="1340768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Group Dynamics in Cyberspace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68008" y="2060848"/>
            <a:ext cx="3960440" cy="36570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/>
          </a:p>
        </p:txBody>
      </p:sp>
      <p:pic>
        <p:nvPicPr>
          <p:cNvPr id="3" name="Picture 2" descr="Welcome to cyberspace road 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1" y="2152514"/>
            <a:ext cx="3878717" cy="25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Virtual Self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Sherry Turkle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Multiple understanding of the self </a:t>
            </a:r>
          </a:p>
          <a:p>
            <a:r>
              <a:rPr lang="en-GB" dirty="0" smtClean="0"/>
              <a:t>Online settings give the opportunity to ‘re-invent ourselves’</a:t>
            </a:r>
          </a:p>
          <a:p>
            <a:r>
              <a:rPr lang="en-GB" dirty="0" smtClean="0"/>
              <a:t>“you can be whoever you want to be”</a:t>
            </a:r>
          </a:p>
          <a:p>
            <a:r>
              <a:rPr lang="en-GB" dirty="0" smtClean="0"/>
              <a:t>Aligns with a post-modern version of the ‘fragmented self’</a:t>
            </a:r>
          </a:p>
          <a:p>
            <a:r>
              <a:rPr lang="en-GB" dirty="0" smtClean="0"/>
              <a:t>Still feel a sense of unity through an ‘authentic’ version of the self (Turkle first trained as a psychoanalyst) </a:t>
            </a:r>
          </a:p>
          <a:p>
            <a:r>
              <a:rPr lang="en-GB" dirty="0" smtClean="0"/>
              <a:t>Online spaces as ‘identity workshops’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2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The second self. Book cover. Sherry Tur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92150"/>
            <a:ext cx="320992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7" name="Picture 3" descr="Life on the screen. Book cover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6921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432176" y="5876925"/>
            <a:ext cx="4841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/>
              <a:t>RL is just another window….</a:t>
            </a:r>
          </a:p>
        </p:txBody>
      </p:sp>
    </p:spTree>
    <p:extLst>
      <p:ext uri="{BB962C8B-B14F-4D97-AF65-F5344CB8AC3E}">
        <p14:creationId xmlns:p14="http://schemas.microsoft.com/office/powerpoint/2010/main" val="3646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674" y="1550505"/>
            <a:ext cx="6545483" cy="2100244"/>
          </a:xfrm>
        </p:spPr>
        <p:txBody>
          <a:bodyPr>
            <a:normAutofit/>
          </a:bodyPr>
          <a:lstStyle/>
          <a:p>
            <a:r>
              <a:rPr lang="en-GB" dirty="0" smtClean="0"/>
              <a:t>Social Psychology and The Internet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732" y="3981932"/>
            <a:ext cx="5458968" cy="621792"/>
          </a:xfrm>
        </p:spPr>
        <p:txBody>
          <a:bodyPr/>
          <a:lstStyle/>
          <a:p>
            <a:r>
              <a:rPr lang="en-GB" dirty="0" smtClean="0"/>
              <a:t>Dr Lewis Goodings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3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Turkle – Quote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 online communication…</a:t>
            </a:r>
          </a:p>
          <a:p>
            <a:pPr marL="0" indent="0">
              <a:buNone/>
            </a:pPr>
            <a:r>
              <a:rPr lang="en-GB" dirty="0" smtClean="0"/>
              <a:t>‘You </a:t>
            </a:r>
            <a:r>
              <a:rPr lang="en-GB" dirty="0"/>
              <a:t>can be whoever you want to be. You can completely redefine yourself if </a:t>
            </a:r>
            <a:r>
              <a:rPr lang="en-GB" dirty="0" smtClean="0"/>
              <a:t>you </a:t>
            </a:r>
            <a:r>
              <a:rPr lang="en-GB" dirty="0"/>
              <a:t>want. You don’t have to worry about the slots people put you in as much. 	They don’t look at your body and make assumptions. They don’t hear your </a:t>
            </a:r>
            <a:r>
              <a:rPr lang="en-GB" dirty="0" smtClean="0"/>
              <a:t>accent </a:t>
            </a:r>
            <a:r>
              <a:rPr lang="en-GB" dirty="0"/>
              <a:t>and make assumptions. All they see are your words</a:t>
            </a:r>
            <a:r>
              <a:rPr lang="en-GB" dirty="0" smtClean="0"/>
              <a:t>.’ (Turkle, 1995:184)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Turkle – Quote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‘As the boundaries erode between the real and the virtual, the animate and the inanimate, the unitary and the multiple self, the question becomes: Are we living life on the screen or in the screen?’ (1995:10)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7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836712"/>
            <a:ext cx="8229600" cy="1143000"/>
          </a:xfrm>
        </p:spPr>
        <p:txBody>
          <a:bodyPr/>
          <a:lstStyle/>
          <a:p>
            <a:r>
              <a:rPr lang="en-GB" dirty="0" smtClean="0"/>
              <a:t>Turkle (2011) – Alone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957183"/>
            <a:ext cx="8229600" cy="4525963"/>
          </a:xfrm>
        </p:spPr>
        <p:txBody>
          <a:bodyPr/>
          <a:lstStyle/>
          <a:p>
            <a:r>
              <a:rPr lang="en-GB" dirty="0" smtClean="0"/>
              <a:t>Develops ideas from </a:t>
            </a:r>
            <a:r>
              <a:rPr lang="en-GB" i="1" dirty="0" smtClean="0"/>
              <a:t>Life on The Screen</a:t>
            </a:r>
          </a:p>
          <a:p>
            <a:r>
              <a:rPr lang="en-GB" dirty="0"/>
              <a:t>‘In intimacy – new solitudes’ </a:t>
            </a:r>
          </a:p>
          <a:p>
            <a:r>
              <a:rPr lang="en-GB" dirty="0"/>
              <a:t>People spending more time using social media = more loneliness</a:t>
            </a:r>
          </a:p>
          <a:p>
            <a:r>
              <a:rPr lang="en-GB" dirty="0"/>
              <a:t>Harper (2010) we both love and loathe our relationships with technology</a:t>
            </a:r>
          </a:p>
          <a:p>
            <a:r>
              <a:rPr lang="en-GB" dirty="0"/>
              <a:t>Goodings (2011) closeness and distance </a:t>
            </a:r>
            <a:endParaRPr lang="en-GB" i="1" dirty="0" smtClean="0"/>
          </a:p>
          <a:p>
            <a:endParaRPr lang="en-GB" i="1" dirty="0"/>
          </a:p>
        </p:txBody>
      </p:sp>
      <p:pic>
        <p:nvPicPr>
          <p:cNvPr id="1026" name="Picture 2" descr="Alone together. Book cov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56" y="4616504"/>
            <a:ext cx="13246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Goffman – Presentation of 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Links to Goffman </a:t>
            </a:r>
          </a:p>
          <a:p>
            <a:r>
              <a:rPr lang="en-GB" dirty="0" smtClean="0"/>
              <a:t>Goffman (1969) – the physical structuring of a space has an impact on the way in which action and interaction are organised within it. </a:t>
            </a:r>
          </a:p>
          <a:p>
            <a:r>
              <a:rPr lang="en-GB" dirty="0" smtClean="0"/>
              <a:t>Impression management – front/back stage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Dramaturgical metaphor</a:t>
            </a:r>
          </a:p>
          <a:p>
            <a:r>
              <a:rPr lang="en-GB" dirty="0" smtClean="0"/>
              <a:t>Actors present themselves by using props and settings </a:t>
            </a:r>
          </a:p>
          <a:p>
            <a:r>
              <a:rPr lang="en-GB" dirty="0" smtClean="0"/>
              <a:t>Audience members distinguish between overt assumptions (‘given’) and the expressions an actor has less control over (‘given off’) to determine the actors authentic self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0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Goffman inspired research in Online Settings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2209801"/>
            <a:ext cx="7067129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Bargh</a:t>
            </a:r>
            <a:r>
              <a:rPr lang="en-GB" dirty="0"/>
              <a:t>, McKenna and Fitzsimmons, </a:t>
            </a:r>
            <a:r>
              <a:rPr lang="en-GB" dirty="0" smtClean="0"/>
              <a:t>2002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chemeClr val="tx1"/>
                </a:solidFill>
              </a:rPr>
              <a:t>true self</a:t>
            </a:r>
          </a:p>
          <a:p>
            <a:pPr marL="0" indent="0">
              <a:buNone/>
            </a:pPr>
            <a:r>
              <a:rPr lang="en-GB" dirty="0" smtClean="0"/>
              <a:t>Davis, 2010 – </a:t>
            </a:r>
            <a:r>
              <a:rPr lang="en-GB" dirty="0" smtClean="0">
                <a:solidFill>
                  <a:schemeClr val="tx1"/>
                </a:solidFill>
              </a:rPr>
              <a:t>personal interactive homepages</a:t>
            </a:r>
          </a:p>
          <a:p>
            <a:pPr marL="0" indent="0">
              <a:buNone/>
            </a:pPr>
            <a:r>
              <a:rPr lang="en-GB" dirty="0" smtClean="0"/>
              <a:t>Robinson</a:t>
            </a:r>
            <a:r>
              <a:rPr lang="en-GB" dirty="0"/>
              <a:t>, </a:t>
            </a:r>
            <a:r>
              <a:rPr lang="en-GB" dirty="0" smtClean="0"/>
              <a:t>2007- </a:t>
            </a:r>
            <a:r>
              <a:rPr lang="en-GB" dirty="0" smtClean="0">
                <a:solidFill>
                  <a:schemeClr val="tx1"/>
                </a:solidFill>
              </a:rPr>
              <a:t>the self-</a:t>
            </a:r>
            <a:r>
              <a:rPr lang="en-GB" dirty="0" err="1" smtClean="0">
                <a:solidFill>
                  <a:schemeClr val="tx1"/>
                </a:solidFill>
              </a:rPr>
              <a:t>ing</a:t>
            </a:r>
            <a:r>
              <a:rPr lang="en-GB" dirty="0" smtClean="0">
                <a:solidFill>
                  <a:schemeClr val="tx1"/>
                </a:solidFill>
              </a:rPr>
              <a:t> project</a:t>
            </a:r>
          </a:p>
          <a:p>
            <a:pPr marL="0" indent="0">
              <a:buNone/>
            </a:pPr>
            <a:r>
              <a:rPr lang="en-GB" dirty="0" err="1" smtClean="0"/>
              <a:t>Siibak</a:t>
            </a:r>
            <a:r>
              <a:rPr lang="en-GB" dirty="0"/>
              <a:t>, </a:t>
            </a:r>
            <a:r>
              <a:rPr lang="en-GB" dirty="0" smtClean="0"/>
              <a:t>2009 – </a:t>
            </a:r>
            <a:r>
              <a:rPr lang="en-GB" dirty="0" smtClean="0">
                <a:solidFill>
                  <a:schemeClr val="tx1"/>
                </a:solidFill>
              </a:rPr>
              <a:t>constructing masculinity</a:t>
            </a:r>
          </a:p>
          <a:p>
            <a:pPr marL="0" indent="0">
              <a:buNone/>
            </a:pPr>
            <a:r>
              <a:rPr lang="en-GB" dirty="0" err="1" smtClean="0"/>
              <a:t>Whitty</a:t>
            </a:r>
            <a:r>
              <a:rPr lang="en-GB" dirty="0"/>
              <a:t>, </a:t>
            </a:r>
            <a:r>
              <a:rPr lang="en-GB" dirty="0" smtClean="0"/>
              <a:t>2008 – </a:t>
            </a:r>
            <a:r>
              <a:rPr lang="en-GB" dirty="0" smtClean="0">
                <a:solidFill>
                  <a:schemeClr val="tx1"/>
                </a:solidFill>
              </a:rPr>
              <a:t>real me and the actual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536" y="537321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354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to this idea…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‘No matter how virtual the subject may become,  there is always a body attached’ (</a:t>
            </a:r>
            <a:r>
              <a:rPr lang="en-GB" dirty="0" err="1" smtClean="0"/>
              <a:t>Lupon</a:t>
            </a:r>
            <a:r>
              <a:rPr lang="en-GB" dirty="0" smtClean="0"/>
              <a:t>, 2000)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83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Digital Body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Mark Hansen, </a:t>
            </a:r>
            <a:r>
              <a:rPr lang="en-GB" i="1" dirty="0" smtClean="0"/>
              <a:t>Bodies in Code</a:t>
            </a:r>
          </a:p>
          <a:p>
            <a:r>
              <a:rPr lang="en-GB" dirty="0" smtClean="0"/>
              <a:t>It is through the body that we make sense of digital information</a:t>
            </a:r>
          </a:p>
          <a:p>
            <a:r>
              <a:rPr lang="en-US" dirty="0" smtClean="0"/>
              <a:t>The body is </a:t>
            </a:r>
            <a:r>
              <a:rPr lang="en-US" dirty="0"/>
              <a:t>the essential in the process of ‘</a:t>
            </a:r>
            <a:r>
              <a:rPr lang="en-US" dirty="0" err="1"/>
              <a:t>enframing</a:t>
            </a:r>
            <a:r>
              <a:rPr lang="en-US" dirty="0"/>
              <a:t>’ digital </a:t>
            </a:r>
            <a:r>
              <a:rPr lang="en-US" dirty="0" smtClean="0"/>
              <a:t>information - </a:t>
            </a:r>
            <a:r>
              <a:rPr lang="en-US" i="1" dirty="0" smtClean="0"/>
              <a:t>giving </a:t>
            </a:r>
            <a:r>
              <a:rPr lang="en-US" i="1" dirty="0"/>
              <a:t>body to data. </a:t>
            </a:r>
          </a:p>
          <a:p>
            <a:r>
              <a:rPr lang="en-US" i="1" dirty="0"/>
              <a:t>Digital image </a:t>
            </a:r>
            <a:r>
              <a:rPr lang="en-US" dirty="0"/>
              <a:t>-  ‘entire process by which information is made perceivable through embodied experience</a:t>
            </a:r>
            <a:r>
              <a:rPr lang="en-US" dirty="0" smtClean="0"/>
              <a:t>’.</a:t>
            </a:r>
            <a:endParaRPr lang="en-US" dirty="0"/>
          </a:p>
          <a:p>
            <a:r>
              <a:rPr lang="en-US" dirty="0"/>
              <a:t>It looks at how information is made </a:t>
            </a:r>
            <a:r>
              <a:rPr lang="en-US" i="1" dirty="0"/>
              <a:t>perceivable</a:t>
            </a:r>
            <a:r>
              <a:rPr lang="en-US" dirty="0"/>
              <a:t> through embodied experience and framed to generate ‘corporeally apprehensible’ images. </a:t>
            </a:r>
          </a:p>
          <a:p>
            <a:r>
              <a:rPr lang="en-GB" dirty="0" smtClean="0"/>
              <a:t> </a:t>
            </a:r>
            <a:r>
              <a:rPr lang="en-GB" i="1" dirty="0" smtClean="0"/>
              <a:t> </a:t>
            </a:r>
            <a:endParaRPr lang="en-GB" i="1" dirty="0"/>
          </a:p>
        </p:txBody>
      </p:sp>
      <p:pic>
        <p:nvPicPr>
          <p:cNvPr id="4" name="Picture 3" descr="Bodies in code. Book cover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126" y="199865"/>
            <a:ext cx="1652391" cy="23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7848" y="4509120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Virtual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4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Rheingold (1993)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Rheingold (1993) uses the term ‘virtual community’ to define his experience of the San Francisco based Whole Earth ‘</a:t>
            </a:r>
            <a:r>
              <a:rPr lang="en-GB" dirty="0" err="1"/>
              <a:t>lectronic</a:t>
            </a:r>
            <a:r>
              <a:rPr lang="en-GB" dirty="0"/>
              <a:t> Link (or WELL</a:t>
            </a:r>
            <a:r>
              <a:rPr lang="en-GB" dirty="0" smtClean="0"/>
              <a:t>)</a:t>
            </a:r>
          </a:p>
          <a:p>
            <a:r>
              <a:rPr lang="en-GB" dirty="0" smtClean="0"/>
              <a:t>Virtual community as a reaction to the disappearance of informal public spaces</a:t>
            </a:r>
          </a:p>
          <a:p>
            <a:r>
              <a:rPr lang="en-GB" dirty="0"/>
              <a:t>The Internet became a space in which to embrace the possibilities of post-modernity and transcend real world </a:t>
            </a:r>
            <a:r>
              <a:rPr lang="en-GB" dirty="0" smtClean="0"/>
              <a:t>problems</a:t>
            </a:r>
            <a:endParaRPr lang="en-GB" dirty="0"/>
          </a:p>
          <a:p>
            <a:r>
              <a:rPr lang="en-GB" dirty="0" smtClean="0"/>
              <a:t>Defined virtual communities in terms of </a:t>
            </a:r>
            <a:r>
              <a:rPr lang="en-GB" dirty="0" smtClean="0">
                <a:solidFill>
                  <a:schemeClr val="tx1"/>
                </a:solidFill>
              </a:rPr>
              <a:t>personal relations </a:t>
            </a:r>
            <a:r>
              <a:rPr lang="en-GB" dirty="0" smtClean="0"/>
              <a:t>as opposed to any other essential properties (shape, size etc.).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Imagined Audiences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Marwick &amp; Boyd 2010</a:t>
            </a:r>
          </a:p>
          <a:p>
            <a:r>
              <a:rPr lang="en-US" dirty="0"/>
              <a:t>E</a:t>
            </a:r>
            <a:r>
              <a:rPr lang="en-US" dirty="0" smtClean="0"/>
              <a:t>mbodied </a:t>
            </a:r>
            <a:r>
              <a:rPr lang="en-US" dirty="0"/>
              <a:t>sense of felt connection that is shared across a network of other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Social media collapse multiple audiences into a single context	</a:t>
            </a:r>
          </a:p>
          <a:p>
            <a:r>
              <a:rPr lang="en-US" dirty="0" smtClean="0"/>
              <a:t>Analysed 226 Twitter posts using the @reply function </a:t>
            </a:r>
          </a:p>
          <a:p>
            <a:r>
              <a:rPr lang="en-GB" dirty="0" smtClean="0"/>
              <a:t>‘The imagined audience affects how people tweet’</a:t>
            </a:r>
          </a:p>
          <a:p>
            <a:r>
              <a:rPr lang="en-GB" dirty="0" smtClean="0"/>
              <a:t>Twitter users have to balance personal authenticity and audience expectations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4C8qpN0Qafo" descr="The birth of cyberpsycholog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3988" y="1121134"/>
            <a:ext cx="7433144" cy="4181144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13094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Mediated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Linked to issues of </a:t>
            </a:r>
            <a:r>
              <a:rPr lang="en-GB" dirty="0" smtClean="0">
                <a:solidFill>
                  <a:schemeClr val="tx1"/>
                </a:solidFill>
              </a:rPr>
              <a:t>place</a:t>
            </a:r>
          </a:p>
          <a:p>
            <a:r>
              <a:rPr lang="en-GB" dirty="0" smtClean="0"/>
              <a:t>Mediated in that they include: </a:t>
            </a:r>
          </a:p>
          <a:p>
            <a:pPr marL="0" indent="0">
              <a:buNone/>
            </a:pPr>
            <a:r>
              <a:rPr lang="en-GB" dirty="0" smtClean="0"/>
              <a:t>a) dialectic of place and community </a:t>
            </a:r>
          </a:p>
          <a:p>
            <a:pPr marL="0" indent="0">
              <a:buNone/>
            </a:pPr>
            <a:r>
              <a:rPr lang="en-GB" dirty="0" smtClean="0"/>
              <a:t>b) the mobilisation of symbolic resources </a:t>
            </a:r>
          </a:p>
          <a:p>
            <a:pPr marL="0" indent="0">
              <a:buNone/>
            </a:pPr>
            <a:r>
              <a:rPr lang="en-GB" dirty="0" smtClean="0"/>
              <a:t>c) the maintenance of a collective history </a:t>
            </a:r>
          </a:p>
          <a:p>
            <a:pPr marL="0" indent="0">
              <a:buNone/>
            </a:pPr>
            <a:r>
              <a:rPr lang="en-GB" dirty="0" smtClean="0"/>
              <a:t>d) the underwriting of personal identity in place identity</a:t>
            </a:r>
          </a:p>
          <a:p>
            <a:pPr marL="0" indent="0">
              <a:buNone/>
            </a:pPr>
            <a:r>
              <a:rPr lang="en-GB" dirty="0" smtClean="0"/>
              <a:t>(Goodings et al., 2007)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1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memories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Hoskins (2009: 96)</a:t>
            </a:r>
          </a:p>
          <a:p>
            <a:pPr marL="457200" lvl="1" indent="0">
              <a:buNone/>
            </a:pPr>
            <a:r>
              <a:rPr lang="en-GB" dirty="0" smtClean="0"/>
              <a:t>‘Contemporary memory is thoroughly interpenetrated by a technological unconscious in that there occurs a co-evolution of memory and technology. Memory is readily and dynamically configured through our digital practices and the connectivity of our networks…The increasingly digital networking of memory not only functions in a continuous present but is also a distinctive shaper of a new mediatised age of memory’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6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alt.JPG"/>
          <p:cNvPicPr>
            <a:picLocks noChangeAspect="1"/>
          </p:cNvPicPr>
          <p:nvPr/>
        </p:nvPicPr>
        <p:blipFill>
          <a:blip r:embed="rId2" cstate="print"/>
          <a:srcRect l="951"/>
          <a:stretch>
            <a:fillRect/>
          </a:stretch>
        </p:blipFill>
        <p:spPr>
          <a:xfrm>
            <a:off x="1099659" y="642758"/>
            <a:ext cx="6688980" cy="7810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772817"/>
            <a:ext cx="6707089" cy="43533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E" b="1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Statistics (Facebook.com, 2010)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More than 500 million active users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50% of active users log on daily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over 700 billion minutes spent per month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over 900 million objects (pages, groups, events etc.)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Average user </a:t>
            </a:r>
          </a:p>
          <a:p>
            <a:pPr lvl="2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has 130 friends</a:t>
            </a:r>
          </a:p>
          <a:p>
            <a:pPr lvl="2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is connected to 80 community pages, groups and events </a:t>
            </a:r>
          </a:p>
          <a:p>
            <a:pPr lvl="2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creates 90 pieces of content each month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More than 70 translations available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IE" dirty="0" smtClean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70% of Facebook users are outside the United States </a:t>
            </a:r>
          </a:p>
          <a:p>
            <a:pPr lvl="1">
              <a:buFont typeface="Arial"/>
              <a:buChar char="•"/>
            </a:pPr>
            <a:endParaRPr lang="en-IE" dirty="0" smtClean="0">
              <a:solidFill>
                <a:srgbClr val="3B5998"/>
              </a:solidFill>
            </a:endParaRPr>
          </a:p>
          <a:p>
            <a:pPr>
              <a:buNone/>
            </a:pPr>
            <a:endParaRPr lang="en-IE" dirty="0">
              <a:solidFill>
                <a:srgbClr val="3B5998"/>
              </a:solidFill>
              <a:latin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alt.JPG"/>
          <p:cNvPicPr>
            <a:picLocks noChangeAspect="1"/>
          </p:cNvPicPr>
          <p:nvPr/>
        </p:nvPicPr>
        <p:blipFill>
          <a:blip r:embed="rId2" cstate="print"/>
          <a:srcRect l="951"/>
          <a:stretch>
            <a:fillRect/>
          </a:stretch>
        </p:blipFill>
        <p:spPr>
          <a:xfrm>
            <a:off x="799457" y="747464"/>
            <a:ext cx="5583622" cy="65196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514543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IE" sz="2400" b="1" dirty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Ellison, Steinfield, &amp; Lampe (2007)</a:t>
            </a:r>
          </a:p>
          <a:p>
            <a:pPr marL="514350" indent="-514350"/>
            <a:r>
              <a:rPr lang="en-IE" sz="2400" dirty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one of the earliest published articles </a:t>
            </a:r>
          </a:p>
          <a:p>
            <a:pPr marL="514350" indent="-514350"/>
            <a:r>
              <a:rPr lang="en-IE" sz="2400" dirty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“Facebook Usage Intensity Questionnaire” later used by many others</a:t>
            </a:r>
          </a:p>
          <a:p>
            <a:pPr marL="514350" indent="-514350"/>
            <a:r>
              <a:rPr lang="en-IE" sz="2400" dirty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268 undergrads (66% female, 44% male)</a:t>
            </a:r>
          </a:p>
          <a:p>
            <a:pPr marL="514350" indent="-514350"/>
            <a:r>
              <a:rPr lang="en-IE" sz="2400" dirty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overwhelmingly used Facebook </a:t>
            </a:r>
          </a:p>
          <a:p>
            <a:pPr marL="914400" lvl="1" indent="-514350"/>
            <a:r>
              <a:rPr lang="en-IE" sz="2000" dirty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to keep in touch with old friends </a:t>
            </a:r>
          </a:p>
          <a:p>
            <a:pPr marL="914400" lvl="1" indent="-514350"/>
            <a:r>
              <a:rPr lang="en-IE" sz="2000" dirty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to maintain or intensify relationships characterized by some form of offline connection</a:t>
            </a:r>
          </a:p>
          <a:p>
            <a:pPr marL="514350" indent="-514350"/>
            <a:endParaRPr lang="en-IE" sz="2400" dirty="0">
              <a:solidFill>
                <a:srgbClr val="3B5998"/>
              </a:solidFill>
              <a:latin typeface="Lucida Grande" pitchFamily="2" charset="0"/>
              <a:cs typeface="Lucida Gran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9576" y="6002704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>
                <a:solidFill>
                  <a:srgbClr val="5F7879"/>
                </a:solidFill>
              </a:rPr>
              <a:t>Ellison, N. B., Steinfield, C., &amp; Lampe, C. (2007). The benefits of facebook "friends:" social capital and college students' use of online social network sites. </a:t>
            </a:r>
            <a:r>
              <a:rPr lang="en-IE" sz="1400" i="1">
                <a:solidFill>
                  <a:srgbClr val="5F7879"/>
                </a:solidFill>
              </a:rPr>
              <a:t>Journal of Computer-Mediated Communication, 12</a:t>
            </a:r>
            <a:r>
              <a:rPr lang="en-IE" sz="1400">
                <a:solidFill>
                  <a:srgbClr val="5F7879"/>
                </a:solidFill>
              </a:rPr>
              <a:t>(4), 1143-1168.</a:t>
            </a:r>
            <a:endParaRPr lang="en-IE">
              <a:solidFill>
                <a:srgbClr val="5F78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alt.JPG"/>
          <p:cNvPicPr>
            <a:picLocks noChangeAspect="1"/>
          </p:cNvPicPr>
          <p:nvPr/>
        </p:nvPicPr>
        <p:blipFill>
          <a:blip r:embed="rId2" cstate="print"/>
          <a:srcRect l="951"/>
          <a:stretch>
            <a:fillRect/>
          </a:stretch>
        </p:blipFill>
        <p:spPr>
          <a:xfrm>
            <a:off x="784284" y="736835"/>
            <a:ext cx="6355623" cy="7421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928719"/>
            <a:ext cx="8229600" cy="514543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IE" sz="3100" b="1" dirty="0">
                <a:solidFill>
                  <a:schemeClr val="accent6"/>
                </a:solidFill>
                <a:latin typeface="Lucida Grande" pitchFamily="2" charset="0"/>
                <a:cs typeface="Lucida Grande" pitchFamily="2" charset="0"/>
              </a:rPr>
              <a:t>Ellison, Steinfield, &amp; Lampe (2007)</a:t>
            </a:r>
            <a:endParaRPr lang="en-IE" sz="2400" b="1" dirty="0">
              <a:solidFill>
                <a:schemeClr val="accent6"/>
              </a:solidFill>
              <a:latin typeface="Lucida Grande" pitchFamily="2" charset="0"/>
              <a:cs typeface="Lucida Grande" pitchFamily="2" charset="0"/>
            </a:endParaRPr>
          </a:p>
          <a:p>
            <a:pPr lvl="0"/>
            <a:r>
              <a:rPr lang="en-IE" dirty="0">
                <a:solidFill>
                  <a:schemeClr val="accent6"/>
                </a:solidFill>
              </a:rPr>
              <a:t>strong association between use of Facebook and bridging, not bonding, social capital</a:t>
            </a:r>
            <a:endParaRPr lang="en-IE" sz="2400" dirty="0">
              <a:solidFill>
                <a:schemeClr val="accent6"/>
              </a:solidFill>
            </a:endParaRPr>
          </a:p>
          <a:p>
            <a:pPr lvl="1"/>
            <a:r>
              <a:rPr lang="en-IE" dirty="0">
                <a:solidFill>
                  <a:schemeClr val="accent6"/>
                </a:solidFill>
              </a:rPr>
              <a:t>bonding social capital is between individuals in tight relationships, such as family and close friends</a:t>
            </a:r>
            <a:endParaRPr lang="en-IE" sz="2000" dirty="0">
              <a:solidFill>
                <a:schemeClr val="accent6"/>
              </a:solidFill>
            </a:endParaRPr>
          </a:p>
          <a:p>
            <a:pPr lvl="1"/>
            <a:r>
              <a:rPr lang="en-IE" dirty="0">
                <a:solidFill>
                  <a:schemeClr val="accent6"/>
                </a:solidFill>
              </a:rPr>
              <a:t>bridging is "weak ties," which are loose connections between individuals who may provide useful information or new perspectives for one another but typically not emotional support</a:t>
            </a:r>
            <a:endParaRPr lang="en-IE" sz="20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9576" y="5949280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>
                <a:solidFill>
                  <a:srgbClr val="5F7879"/>
                </a:solidFill>
              </a:rPr>
              <a:t>Ellison, N. B., Steinfield, C., &amp; Lampe, C. (2007). The benefits of facebook "friends:" social capital and college students' use of online social network sites. </a:t>
            </a:r>
            <a:r>
              <a:rPr lang="en-IE" sz="1400" i="1">
                <a:solidFill>
                  <a:srgbClr val="5F7879"/>
                </a:solidFill>
              </a:rPr>
              <a:t>Journal of Computer-Mediated Communication, 12</a:t>
            </a:r>
            <a:r>
              <a:rPr lang="en-IE" sz="1400">
                <a:solidFill>
                  <a:srgbClr val="5F7879"/>
                </a:solidFill>
              </a:rPr>
              <a:t>(4), 1143-1168.</a:t>
            </a:r>
            <a:endParaRPr lang="en-IE">
              <a:solidFill>
                <a:srgbClr val="5F78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and Ethics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Method: </a:t>
            </a:r>
          </a:p>
          <a:p>
            <a:r>
              <a:rPr lang="en-GB" dirty="0" smtClean="0"/>
              <a:t>‘Virtual ethnography’ - all comprise a growing number of </a:t>
            </a:r>
            <a:r>
              <a:rPr lang="en-GB" i="1" dirty="0" smtClean="0"/>
              <a:t>new</a:t>
            </a:r>
            <a:r>
              <a:rPr lang="en-GB" dirty="0" smtClean="0"/>
              <a:t> research methods </a:t>
            </a:r>
            <a:r>
              <a:rPr lang="en-GB" dirty="0"/>
              <a:t>that involve </a:t>
            </a:r>
            <a:r>
              <a:rPr lang="en-GB" dirty="0" smtClean="0"/>
              <a:t>online </a:t>
            </a:r>
            <a:r>
              <a:rPr lang="en-GB" dirty="0"/>
              <a:t>interviews/focus </a:t>
            </a:r>
            <a:r>
              <a:rPr lang="en-GB" dirty="0" smtClean="0"/>
              <a:t>groups, virtual tasks  and just being online with the participants </a:t>
            </a:r>
          </a:p>
          <a:p>
            <a:r>
              <a:rPr lang="en-GB" dirty="0" smtClean="0"/>
              <a:t>Ethics:</a:t>
            </a:r>
          </a:p>
          <a:p>
            <a:r>
              <a:rPr lang="en-GB" dirty="0" smtClean="0"/>
              <a:t>Implications for informed consent, withdrawal and debrief procedures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BPS – Internet Mediated Research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Avat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777" y="251187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growing amount of Internet use prompts an opportunity to (re)explore how the self and community are understood </a:t>
            </a:r>
          </a:p>
          <a:p>
            <a:r>
              <a:rPr lang="en-GB" dirty="0" smtClean="0"/>
              <a:t>Self and community are clearly important social psychological concerns in terms of how we understand the use of the Internet</a:t>
            </a:r>
          </a:p>
          <a:p>
            <a:r>
              <a:rPr lang="en-GB" dirty="0" smtClean="0"/>
              <a:t>Growing amounts of research that utilise the Internet call for a deeper understand of methodological and ethical concerns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1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Barak, A. &amp; </a:t>
            </a:r>
            <a:r>
              <a:rPr lang="en-US" b="1" dirty="0" err="1"/>
              <a:t>Suler</a:t>
            </a:r>
            <a:r>
              <a:rPr lang="en-US" b="1" dirty="0"/>
              <a:t>, J. (2008). Reflections on the Psychology and Social Science of Cyberspace. In A. Barack (Ed.) Psychological Aspects of Cyberspace. (pp. 1-13). Cambridge: Cambridge University Press. </a:t>
            </a:r>
          </a:p>
          <a:p>
            <a:endParaRPr lang="en-GB" dirty="0" smtClean="0">
              <a:latin typeface="Times New Roman"/>
              <a:ea typeface="Times New Roman"/>
            </a:endParaRPr>
          </a:p>
          <a:p>
            <a:r>
              <a:rPr lang="en-GB" b="1" dirty="0" err="1" smtClean="0">
                <a:latin typeface="Times New Roman"/>
                <a:ea typeface="Times New Roman"/>
              </a:rPr>
              <a:t>Muise</a:t>
            </a:r>
            <a:r>
              <a:rPr lang="en-GB" b="1" dirty="0">
                <a:latin typeface="Times New Roman"/>
                <a:ea typeface="Times New Roman"/>
              </a:rPr>
              <a:t>, A., </a:t>
            </a:r>
            <a:r>
              <a:rPr lang="en-GB" b="1" dirty="0" err="1">
                <a:latin typeface="Times New Roman"/>
                <a:ea typeface="Times New Roman"/>
              </a:rPr>
              <a:t>Christofides</a:t>
            </a:r>
            <a:r>
              <a:rPr lang="en-GB" b="1" dirty="0">
                <a:latin typeface="Times New Roman"/>
                <a:ea typeface="Times New Roman"/>
              </a:rPr>
              <a:t>, E. and </a:t>
            </a:r>
            <a:r>
              <a:rPr lang="en-GB" b="1" dirty="0" err="1">
                <a:latin typeface="Times New Roman"/>
                <a:ea typeface="Times New Roman"/>
              </a:rPr>
              <a:t>Desmarasis</a:t>
            </a:r>
            <a:r>
              <a:rPr lang="en-GB" b="1" dirty="0">
                <a:latin typeface="Times New Roman"/>
                <a:ea typeface="Times New Roman"/>
              </a:rPr>
              <a:t>, S. (2009). More Information than </a:t>
            </a:r>
            <a:r>
              <a:rPr lang="en-GB" b="1" dirty="0" smtClean="0">
                <a:latin typeface="Times New Roman"/>
                <a:ea typeface="Times New Roman"/>
              </a:rPr>
              <a:t>You </a:t>
            </a:r>
            <a:r>
              <a:rPr lang="en-GB" b="1" dirty="0">
                <a:latin typeface="Times New Roman"/>
                <a:ea typeface="Times New Roman"/>
              </a:rPr>
              <a:t>Ever Wanted: Does Facebook bring Out the Green-Eyed Monster </a:t>
            </a:r>
            <a:r>
              <a:rPr lang="en-GB" b="1" dirty="0" smtClean="0">
                <a:latin typeface="Times New Roman"/>
                <a:ea typeface="Times New Roman"/>
              </a:rPr>
              <a:t>of </a:t>
            </a:r>
            <a:r>
              <a:rPr lang="en-GB" b="1" dirty="0">
                <a:latin typeface="Times New Roman"/>
                <a:ea typeface="Times New Roman"/>
              </a:rPr>
              <a:t>Jealousy? </a:t>
            </a:r>
            <a:r>
              <a:rPr lang="en-GB" b="1" i="1" dirty="0">
                <a:latin typeface="Times New Roman"/>
                <a:ea typeface="Times New Roman"/>
              </a:rPr>
              <a:t>Cyberpsychology and Behaviour</a:t>
            </a:r>
            <a:r>
              <a:rPr lang="en-GB" b="1" dirty="0">
                <a:latin typeface="Times New Roman"/>
                <a:ea typeface="Times New Roman"/>
              </a:rPr>
              <a:t>, </a:t>
            </a:r>
            <a:r>
              <a:rPr lang="en-GB" b="1" i="1" dirty="0">
                <a:latin typeface="Times New Roman"/>
                <a:ea typeface="Times New Roman"/>
              </a:rPr>
              <a:t>12</a:t>
            </a:r>
            <a:r>
              <a:rPr lang="en-GB" b="1" dirty="0">
                <a:latin typeface="Times New Roman"/>
                <a:ea typeface="Times New Roman"/>
              </a:rPr>
              <a:t>(4): 441-445. </a:t>
            </a:r>
            <a:endParaRPr lang="en-GB" dirty="0">
              <a:latin typeface="Times New Roman"/>
              <a:ea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0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Explore how social psychology typically understands Internet behaviour </a:t>
            </a:r>
          </a:p>
          <a:p>
            <a:r>
              <a:rPr lang="en-GB" dirty="0" smtClean="0"/>
              <a:t>Explore </a:t>
            </a:r>
            <a:r>
              <a:rPr lang="en-GB" dirty="0"/>
              <a:t>criticisms of early research on the </a:t>
            </a:r>
            <a:r>
              <a:rPr lang="en-GB" dirty="0" smtClean="0"/>
              <a:t>Internet</a:t>
            </a:r>
          </a:p>
          <a:p>
            <a:r>
              <a:rPr lang="en-GB" dirty="0" smtClean="0"/>
              <a:t>Consider 2 pivotal issues in relation to social psychology and the Internet: 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>
                <a:solidFill>
                  <a:schemeClr val="tx1"/>
                </a:solidFill>
              </a:rPr>
              <a:t>Virtual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smtClean="0"/>
              <a:t>Self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>
                <a:solidFill>
                  <a:schemeClr val="tx1"/>
                </a:solidFill>
              </a:rPr>
              <a:t>Virtual</a:t>
            </a:r>
            <a:r>
              <a:rPr lang="en-GB" dirty="0" smtClean="0"/>
              <a:t> Community </a:t>
            </a:r>
          </a:p>
          <a:p>
            <a:r>
              <a:rPr lang="en-GB" dirty="0" smtClean="0"/>
              <a:t>Look at the current issues in Facebook research</a:t>
            </a:r>
          </a:p>
          <a:p>
            <a:r>
              <a:rPr lang="en-GB" dirty="0" smtClean="0"/>
              <a:t>Discuss issues relating to methods and ethics in light of online 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5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95" y="2305236"/>
            <a:ext cx="6508377" cy="1143000"/>
          </a:xfrm>
        </p:spPr>
        <p:txBody>
          <a:bodyPr/>
          <a:lstStyle/>
          <a:p>
            <a:r>
              <a:rPr lang="en-GB" dirty="0" smtClean="0"/>
              <a:t>Social Networks</a:t>
            </a:r>
            <a:endParaRPr lang="en-GB" dirty="0"/>
          </a:p>
        </p:txBody>
      </p:sp>
      <p:pic>
        <p:nvPicPr>
          <p:cNvPr id="3074" name="Picture 2" descr="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64" y="116634"/>
            <a:ext cx="1752062" cy="175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21" y="4775806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7" y="5016599"/>
            <a:ext cx="15525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My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3" y="5285375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beb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60648"/>
            <a:ext cx="14788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flick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3353"/>
            <a:ext cx="1289953" cy="103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Google+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6" y="3694052"/>
            <a:ext cx="1339079" cy="132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Time Magazine You 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49" y="2109973"/>
            <a:ext cx="1706924" cy="227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YouTu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84" y="5456825"/>
            <a:ext cx="20193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LinkedI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49" y="3966008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Meetu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53" y="5561853"/>
            <a:ext cx="1455505" cy="93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orku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22" y="4349470"/>
            <a:ext cx="1902722" cy="8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hi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069" y="116632"/>
            <a:ext cx="2062909" cy="15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Wordpre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20" y="2895774"/>
            <a:ext cx="1302664" cy="130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 descr="Blogg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116" y="5535518"/>
            <a:ext cx="677032" cy="67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nstagram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33" y="3381254"/>
            <a:ext cx="1287605" cy="1198804"/>
          </a:xfrm>
          <a:prstGeom prst="rect">
            <a:avLst/>
          </a:prstGeom>
        </p:spPr>
      </p:pic>
      <p:pic>
        <p:nvPicPr>
          <p:cNvPr id="4" name="Picture 3" descr="WhatsAp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66" y="2465528"/>
            <a:ext cx="889827" cy="8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Hiltz &amp; Turoff (1978)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The Network Nation</a:t>
            </a:r>
            <a:endParaRPr lang="en-GB" dirty="0"/>
          </a:p>
          <a:p>
            <a:r>
              <a:rPr lang="en-GB" dirty="0"/>
              <a:t>Based on extended study of ‘computer conferencing’</a:t>
            </a:r>
          </a:p>
          <a:p>
            <a:r>
              <a:rPr lang="en-GB" dirty="0"/>
              <a:t>Pre-dated widespread use of PCs &amp; internet</a:t>
            </a:r>
          </a:p>
          <a:p>
            <a:r>
              <a:rPr lang="en-GB" dirty="0"/>
              <a:t>Envisaged generalised connectivity as the basis for society</a:t>
            </a:r>
          </a:p>
        </p:txBody>
      </p:sp>
      <p:pic>
        <p:nvPicPr>
          <p:cNvPr id="1026" name="Picture 2" descr="The Network Nation book cov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91" y="-148855"/>
            <a:ext cx="1469909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Photo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390" y="3857602"/>
            <a:ext cx="3994816" cy="280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4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Social Presence Theory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Short, Williams </a:t>
            </a:r>
            <a:r>
              <a:rPr lang="en-GB" dirty="0" smtClean="0"/>
              <a:t>and Christie (1976)</a:t>
            </a:r>
          </a:p>
          <a:p>
            <a:r>
              <a:rPr lang="en-GB" dirty="0" smtClean="0"/>
              <a:t>Deficit approach – CMC not as rich as </a:t>
            </a:r>
            <a:r>
              <a:rPr lang="en-GB" dirty="0" err="1" smtClean="0"/>
              <a:t>FtF</a:t>
            </a:r>
            <a:r>
              <a:rPr lang="en-GB" dirty="0" smtClean="0"/>
              <a:t> interaction </a:t>
            </a:r>
          </a:p>
          <a:p>
            <a:r>
              <a:rPr lang="en-GB" dirty="0" smtClean="0"/>
              <a:t>Social presence is communicated through visual cues, facial expressions, gestures and eye contact (none of which are present in CMC)</a:t>
            </a:r>
            <a:endParaRPr lang="en-GB" dirty="0"/>
          </a:p>
          <a:p>
            <a:r>
              <a:rPr lang="en-GB" dirty="0"/>
              <a:t>Degree of involvement of user in communication channel (</a:t>
            </a:r>
            <a:r>
              <a:rPr lang="en-GB" dirty="0" err="1"/>
              <a:t>e.g.‘Hot</a:t>
            </a:r>
            <a:r>
              <a:rPr lang="en-GB" dirty="0"/>
              <a:t>’ or ‘cold’</a:t>
            </a:r>
            <a:r>
              <a:rPr lang="en-GB" dirty="0" smtClean="0"/>
              <a:t>)</a:t>
            </a:r>
          </a:p>
          <a:p>
            <a:r>
              <a:rPr lang="en-GB" dirty="0" smtClean="0"/>
              <a:t>CMC as ‘cold’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8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Cuelessness</a:t>
            </a:r>
            <a:r>
              <a:rPr lang="en-GB" dirty="0" smtClean="0"/>
              <a:t> and Media Richness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Other deficit models</a:t>
            </a:r>
          </a:p>
          <a:p>
            <a:r>
              <a:rPr lang="en-GB" dirty="0" err="1" smtClean="0"/>
              <a:t>Rutter</a:t>
            </a:r>
            <a:r>
              <a:rPr lang="en-GB" dirty="0" smtClean="0"/>
              <a:t>, 1987 – </a:t>
            </a:r>
            <a:r>
              <a:rPr lang="en-GB" dirty="0" err="1" smtClean="0"/>
              <a:t>Cueless</a:t>
            </a:r>
            <a:r>
              <a:rPr lang="en-GB" dirty="0" smtClean="0"/>
              <a:t> </a:t>
            </a:r>
          </a:p>
          <a:p>
            <a:r>
              <a:rPr lang="en-GB" dirty="0" smtClean="0"/>
              <a:t>Developed the social presence model and reiterated the importance of non-verbal cues</a:t>
            </a:r>
          </a:p>
          <a:p>
            <a:r>
              <a:rPr lang="en-GB" dirty="0" smtClean="0"/>
              <a:t>‘Psychological distance’ is increased in CMC settings</a:t>
            </a:r>
          </a:p>
          <a:p>
            <a:r>
              <a:rPr lang="en-GB" dirty="0" smtClean="0"/>
              <a:t>Daft &amp; </a:t>
            </a:r>
            <a:r>
              <a:rPr lang="en-GB" dirty="0" err="1" smtClean="0"/>
              <a:t>Lengel</a:t>
            </a:r>
            <a:r>
              <a:rPr lang="en-GB" dirty="0" smtClean="0"/>
              <a:t>, 1984 – Media Richness</a:t>
            </a:r>
          </a:p>
          <a:p>
            <a:r>
              <a:rPr lang="en-GB" dirty="0" smtClean="0"/>
              <a:t>CMC genres like email cannot facilitate emotionally complex interactions</a:t>
            </a:r>
          </a:p>
          <a:p>
            <a:r>
              <a:rPr lang="en-GB" dirty="0" smtClean="0"/>
              <a:t>Nothing can compare with the detail, fluidity, intimacy and warmth of </a:t>
            </a:r>
            <a:r>
              <a:rPr lang="en-GB" dirty="0" err="1" smtClean="0"/>
              <a:t>FtF</a:t>
            </a:r>
            <a:r>
              <a:rPr lang="en-GB" dirty="0" smtClean="0"/>
              <a:t> interaction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5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Criticisms of the early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They were </a:t>
            </a:r>
            <a:r>
              <a:rPr lang="en-GB" i="1" dirty="0" smtClean="0"/>
              <a:t>models</a:t>
            </a:r>
            <a:r>
              <a:rPr lang="en-GB" dirty="0" smtClean="0"/>
              <a:t> due to the fact that it was too early to actually know about the use of online technologies</a:t>
            </a:r>
          </a:p>
          <a:p>
            <a:r>
              <a:rPr lang="en-GB" dirty="0" smtClean="0"/>
              <a:t>Polarised the debate in terms of online and offline</a:t>
            </a:r>
          </a:p>
          <a:p>
            <a:r>
              <a:rPr lang="en-GB" dirty="0" smtClean="0"/>
              <a:t>Is communication online really that removed?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2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5528492B-4A06-5741-ACC8-520F115EEEDE}" vid="{EEDC95CB-46CD-934D-9814-46EE9DE533BE}"/>
    </a:ext>
  </a:extLst>
</a:theme>
</file>

<file path=ppt/theme/theme2.xml><?xml version="1.0" encoding="utf-8"?>
<a:theme xmlns:a="http://schemas.openxmlformats.org/drawingml/2006/main" name="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5528492B-4A06-5741-ACC8-520F115EEEDE}" vid="{1C7B3980-38A8-F947-91FC-9AA841F5E548}"/>
    </a:ext>
  </a:extLst>
</a:theme>
</file>

<file path=ppt/theme/theme3.xml><?xml version="1.0" encoding="utf-8"?>
<a:theme xmlns:a="http://schemas.openxmlformats.org/drawingml/2006/main" name="1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5528492B-4A06-5741-ACC8-520F115EEEDE}" vid="{F02BA954-05A2-A343-A64C-619C848309C1}"/>
    </a:ext>
  </a:extLst>
</a:theme>
</file>

<file path=ppt/theme/theme4.xml><?xml version="1.0" encoding="utf-8"?>
<a:theme xmlns:a="http://schemas.openxmlformats.org/drawingml/2006/main" name="4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5528492B-4A06-5741-ACC8-520F115EEEDE}" vid="{241CFC4B-80BA-2749-A144-5EEA7730A2FF}"/>
    </a:ext>
  </a:extLst>
</a:theme>
</file>

<file path=ppt/theme/theme5.xml><?xml version="1.0" encoding="utf-8"?>
<a:theme xmlns:a="http://schemas.openxmlformats.org/drawingml/2006/main" name="2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5528492B-4A06-5741-ACC8-520F115EEEDE}" vid="{1416A6FC-F557-BA42-B332-A7BA790E97CC}"/>
    </a:ext>
  </a:extLst>
</a:theme>
</file>

<file path=ppt/theme/theme6.xml><?xml version="1.0" encoding="utf-8"?>
<a:theme xmlns:a="http://schemas.openxmlformats.org/drawingml/2006/main" name="5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5528492B-4A06-5741-ACC8-520F115EEEDE}" vid="{AF2A6B05-9FFA-0640-93F0-87B8CA4E625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ARU_Powerpoint_Template</Template>
  <TotalTime>142</TotalTime>
  <Words>2040</Words>
  <Application>Microsoft Office PowerPoint</Application>
  <PresentationFormat>Widescreen</PresentationFormat>
  <Paragraphs>203</Paragraphs>
  <Slides>37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ARU Raisonne DemiBold</vt:lpstr>
      <vt:lpstr>Calibri</vt:lpstr>
      <vt:lpstr>Lucida Grande</vt:lpstr>
      <vt:lpstr>Raleway</vt:lpstr>
      <vt:lpstr>Times New Roman</vt:lpstr>
      <vt:lpstr>3_ARU Brand</vt:lpstr>
      <vt:lpstr>ARU Brand</vt:lpstr>
      <vt:lpstr>1_ARU Brand</vt:lpstr>
      <vt:lpstr>4_ARU Brand</vt:lpstr>
      <vt:lpstr>2_ARU Brand</vt:lpstr>
      <vt:lpstr>5_ARU Brand</vt:lpstr>
      <vt:lpstr>PowerPoint Presentation</vt:lpstr>
      <vt:lpstr>Social Psychology and The Internet</vt:lpstr>
      <vt:lpstr>PowerPoint Presentation</vt:lpstr>
      <vt:lpstr>Overview</vt:lpstr>
      <vt:lpstr>Social Networks</vt:lpstr>
      <vt:lpstr>Hiltz &amp; Turoff (1978)</vt:lpstr>
      <vt:lpstr>Social Presence Theory</vt:lpstr>
      <vt:lpstr>Cuelessness and Media Richness Model</vt:lpstr>
      <vt:lpstr>Criticisms of the early models</vt:lpstr>
      <vt:lpstr>Social Information Processing Theory</vt:lpstr>
      <vt:lpstr>Social Information Processing</vt:lpstr>
      <vt:lpstr>Hyperpersonal Communication</vt:lpstr>
      <vt:lpstr>Warranting Principle</vt:lpstr>
      <vt:lpstr>Social Cognitive Approach</vt:lpstr>
      <vt:lpstr>Fake profiles</vt:lpstr>
      <vt:lpstr>Group Dynamics in Cyberspace</vt:lpstr>
      <vt:lpstr>The Virtual Self</vt:lpstr>
      <vt:lpstr>Sherry Turkle</vt:lpstr>
      <vt:lpstr>PowerPoint Presentation</vt:lpstr>
      <vt:lpstr>Turkle – Quote 1</vt:lpstr>
      <vt:lpstr>Turkle – Quote 2</vt:lpstr>
      <vt:lpstr>Turkle (2011) – Alone Together</vt:lpstr>
      <vt:lpstr>Goffman – Presentation of Self</vt:lpstr>
      <vt:lpstr>Goffman inspired research in Online Settings</vt:lpstr>
      <vt:lpstr>Challenges to this idea…</vt:lpstr>
      <vt:lpstr>The Digital Body </vt:lpstr>
      <vt:lpstr>The Virtual Community</vt:lpstr>
      <vt:lpstr>Rheingold (1993)</vt:lpstr>
      <vt:lpstr>Imagined Audiences</vt:lpstr>
      <vt:lpstr>Mediated community</vt:lpstr>
      <vt:lpstr>Digital memories</vt:lpstr>
      <vt:lpstr>PowerPoint Presentation</vt:lpstr>
      <vt:lpstr>PowerPoint Presentation</vt:lpstr>
      <vt:lpstr>PowerPoint Presentation</vt:lpstr>
      <vt:lpstr>Methods and Ethics</vt:lpstr>
      <vt:lpstr>Summary </vt:lpstr>
      <vt:lpstr>Reading</vt:lpstr>
    </vt:vector>
  </TitlesOfParts>
  <Company>Anglia Ruskin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Goodings, Lewis</dc:creator>
  <cp:lastModifiedBy>Jarman, Stephanie</cp:lastModifiedBy>
  <cp:revision>33</cp:revision>
  <dcterms:created xsi:type="dcterms:W3CDTF">2019-11-05T10:25:35Z</dcterms:created>
  <dcterms:modified xsi:type="dcterms:W3CDTF">2020-08-05T16:09:05Z</dcterms:modified>
</cp:coreProperties>
</file>