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1" r:id="rId3"/>
    <p:sldMasterId id="2147483666" r:id="rId4"/>
    <p:sldMasterId id="2147483671" r:id="rId5"/>
    <p:sldMasterId id="2147483676" r:id="rId6"/>
    <p:sldMasterId id="2147483681" r:id="rId7"/>
  </p:sldMasterIdLst>
  <p:notesMasterIdLst>
    <p:notesMasterId r:id="rId51"/>
  </p:notesMasterIdLst>
  <p:handoutMasterIdLst>
    <p:handoutMasterId r:id="rId52"/>
  </p:handoutMasterIdLst>
  <p:sldIdLst>
    <p:sldId id="276" r:id="rId8"/>
    <p:sldId id="259" r:id="rId9"/>
    <p:sldId id="269" r:id="rId10"/>
    <p:sldId id="270" r:id="rId11"/>
    <p:sldId id="289" r:id="rId12"/>
    <p:sldId id="271" r:id="rId13"/>
    <p:sldId id="272" r:id="rId14"/>
    <p:sldId id="273" r:id="rId15"/>
    <p:sldId id="274" r:id="rId16"/>
    <p:sldId id="261" r:id="rId17"/>
    <p:sldId id="262" r:id="rId18"/>
    <p:sldId id="263" r:id="rId19"/>
    <p:sldId id="334" r:id="rId20"/>
    <p:sldId id="290" r:id="rId21"/>
    <p:sldId id="277" r:id="rId22"/>
    <p:sldId id="325" r:id="rId23"/>
    <p:sldId id="326" r:id="rId24"/>
    <p:sldId id="308" r:id="rId25"/>
    <p:sldId id="335" r:id="rId26"/>
    <p:sldId id="309" r:id="rId27"/>
    <p:sldId id="312" r:id="rId28"/>
    <p:sldId id="313" r:id="rId29"/>
    <p:sldId id="315" r:id="rId30"/>
    <p:sldId id="311" r:id="rId31"/>
    <p:sldId id="316" r:id="rId32"/>
    <p:sldId id="317" r:id="rId33"/>
    <p:sldId id="318" r:id="rId34"/>
    <p:sldId id="319" r:id="rId35"/>
    <p:sldId id="320" r:id="rId36"/>
    <p:sldId id="322" r:id="rId37"/>
    <p:sldId id="314" r:id="rId38"/>
    <p:sldId id="336" r:id="rId39"/>
    <p:sldId id="321" r:id="rId40"/>
    <p:sldId id="323" r:id="rId41"/>
    <p:sldId id="337" r:id="rId42"/>
    <p:sldId id="327" r:id="rId43"/>
    <p:sldId id="329" r:id="rId44"/>
    <p:sldId id="330" r:id="rId45"/>
    <p:sldId id="324" r:id="rId46"/>
    <p:sldId id="328" r:id="rId47"/>
    <p:sldId id="331" r:id="rId48"/>
    <p:sldId id="332" r:id="rId49"/>
    <p:sldId id="333"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3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660099"/>
    <a:srgbClr val="FFCC00"/>
    <a:srgbClr val="A5DC23"/>
    <a:srgbClr val="CC3433"/>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94712"/>
  </p:normalViewPr>
  <p:slideViewPr>
    <p:cSldViewPr snapToGrid="0" snapToObjects="1" showGuides="1">
      <p:cViewPr varScale="1">
        <p:scale>
          <a:sx n="62" d="100"/>
          <a:sy n="62" d="100"/>
        </p:scale>
        <p:origin x="80" y="48"/>
      </p:cViewPr>
      <p:guideLst>
        <p:guide orient="horz" pos="2160"/>
        <p:guide pos="238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B50B90-18DF-46AC-B982-C77FB4400B73}"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4E6BD56A-A056-416B-870E-CADB61CC3DCB}">
      <dgm:prSet phldrT="[Text]" custT="1"/>
      <dgm:spPr/>
      <dgm:t>
        <a:bodyPr/>
        <a:lstStyle/>
        <a:p>
          <a:r>
            <a:rPr lang="en-GB" sz="1400" dirty="0" err="1" smtClean="0"/>
            <a:t>Heterosexism</a:t>
          </a:r>
          <a:endParaRPr lang="en-GB" sz="1400" dirty="0"/>
        </a:p>
      </dgm:t>
    </dgm:pt>
    <dgm:pt modelId="{29DD3A55-29A3-41B3-9A10-F0FFAE58BCBD}" type="parTrans" cxnId="{51734773-7B7B-4EC4-A8C5-3837847B5190}">
      <dgm:prSet/>
      <dgm:spPr/>
      <dgm:t>
        <a:bodyPr/>
        <a:lstStyle/>
        <a:p>
          <a:endParaRPr lang="en-GB"/>
        </a:p>
      </dgm:t>
    </dgm:pt>
    <dgm:pt modelId="{0836AF0E-E6A4-46E7-AF0B-FD5419A4E277}" type="sibTrans" cxnId="{51734773-7B7B-4EC4-A8C5-3837847B5190}">
      <dgm:prSet/>
      <dgm:spPr/>
      <dgm:t>
        <a:bodyPr/>
        <a:lstStyle/>
        <a:p>
          <a:endParaRPr lang="en-GB"/>
        </a:p>
      </dgm:t>
    </dgm:pt>
    <dgm:pt modelId="{6362D3DA-3364-4A07-B3D8-33221A7ED0A6}">
      <dgm:prSet phldrT="[Text]"/>
      <dgm:spPr/>
      <dgm:t>
        <a:bodyPr/>
        <a:lstStyle/>
        <a:p>
          <a:r>
            <a:rPr lang="en-GB" dirty="0" smtClean="0"/>
            <a:t>Homonegativity</a:t>
          </a:r>
          <a:endParaRPr lang="en-GB" dirty="0"/>
        </a:p>
      </dgm:t>
    </dgm:pt>
    <dgm:pt modelId="{18051D3C-3135-4CC1-84C1-8992C7F0EF48}" type="parTrans" cxnId="{85F51F1C-6E0E-42F6-9221-414A640303B6}">
      <dgm:prSet/>
      <dgm:spPr/>
      <dgm:t>
        <a:bodyPr/>
        <a:lstStyle/>
        <a:p>
          <a:endParaRPr lang="en-GB"/>
        </a:p>
      </dgm:t>
    </dgm:pt>
    <dgm:pt modelId="{49CC1129-40E0-43EF-85D3-A8FD702F3501}" type="sibTrans" cxnId="{85F51F1C-6E0E-42F6-9221-414A640303B6}">
      <dgm:prSet/>
      <dgm:spPr/>
      <dgm:t>
        <a:bodyPr/>
        <a:lstStyle/>
        <a:p>
          <a:endParaRPr lang="en-GB"/>
        </a:p>
      </dgm:t>
    </dgm:pt>
    <dgm:pt modelId="{323E0DC7-6B52-4995-A932-B95098749256}">
      <dgm:prSet phldrT="[Text]"/>
      <dgm:spPr/>
      <dgm:t>
        <a:bodyPr/>
        <a:lstStyle/>
        <a:p>
          <a:r>
            <a:rPr lang="en-GB" dirty="0" smtClean="0"/>
            <a:t>Sexual prejudice</a:t>
          </a:r>
          <a:endParaRPr lang="en-GB" dirty="0"/>
        </a:p>
      </dgm:t>
    </dgm:pt>
    <dgm:pt modelId="{BFEC2BEC-86A4-4830-9302-03B04A8736F5}" type="sibTrans" cxnId="{1C15CBB7-E8FD-4453-93C4-5634763341EE}">
      <dgm:prSet/>
      <dgm:spPr/>
      <dgm:t>
        <a:bodyPr/>
        <a:lstStyle/>
        <a:p>
          <a:endParaRPr lang="en-GB"/>
        </a:p>
      </dgm:t>
    </dgm:pt>
    <dgm:pt modelId="{7256E818-A099-4219-B77C-B91B9AA72BA2}" type="parTrans" cxnId="{1C15CBB7-E8FD-4453-93C4-5634763341EE}">
      <dgm:prSet/>
      <dgm:spPr/>
      <dgm:t>
        <a:bodyPr/>
        <a:lstStyle/>
        <a:p>
          <a:endParaRPr lang="en-GB"/>
        </a:p>
      </dgm:t>
    </dgm:pt>
    <dgm:pt modelId="{3B44F169-8355-425E-AEDB-22F29FA7624A}">
      <dgm:prSet phldrT="[Text]" custT="1"/>
      <dgm:spPr/>
      <dgm:t>
        <a:bodyPr/>
        <a:lstStyle/>
        <a:p>
          <a:r>
            <a:rPr lang="en-GB" sz="1200" dirty="0" smtClean="0"/>
            <a:t>Homophobia</a:t>
          </a:r>
          <a:endParaRPr lang="en-GB" sz="1200" dirty="0"/>
        </a:p>
      </dgm:t>
    </dgm:pt>
    <dgm:pt modelId="{BEEB0291-3D97-4A27-B90F-8B983612E5FD}" type="parTrans" cxnId="{5736933D-DFA0-4D32-824C-203E6E99B077}">
      <dgm:prSet/>
      <dgm:spPr/>
      <dgm:t>
        <a:bodyPr/>
        <a:lstStyle/>
        <a:p>
          <a:endParaRPr lang="en-GB"/>
        </a:p>
      </dgm:t>
    </dgm:pt>
    <dgm:pt modelId="{47E723DE-98AF-46E2-9E1F-3868F41A6EC3}" type="sibTrans" cxnId="{5736933D-DFA0-4D32-824C-203E6E99B077}">
      <dgm:prSet/>
      <dgm:spPr/>
      <dgm:t>
        <a:bodyPr/>
        <a:lstStyle/>
        <a:p>
          <a:endParaRPr lang="en-GB"/>
        </a:p>
      </dgm:t>
    </dgm:pt>
    <dgm:pt modelId="{3AC0EDC3-993A-48C1-A228-95F221D6AEED}" type="pres">
      <dgm:prSet presAssocID="{6EB50B90-18DF-46AC-B982-C77FB4400B73}" presName="Name0" presStyleCnt="0">
        <dgm:presLayoutVars>
          <dgm:chMax val="7"/>
          <dgm:chPref val="7"/>
          <dgm:dir/>
          <dgm:animLvl val="lvl"/>
        </dgm:presLayoutVars>
      </dgm:prSet>
      <dgm:spPr/>
      <dgm:t>
        <a:bodyPr/>
        <a:lstStyle/>
        <a:p>
          <a:endParaRPr lang="en-GB"/>
        </a:p>
      </dgm:t>
    </dgm:pt>
    <dgm:pt modelId="{C69CACE0-DB82-4420-885A-A36049B61CBF}" type="pres">
      <dgm:prSet presAssocID="{3B44F169-8355-425E-AEDB-22F29FA7624A}" presName="Accent1" presStyleCnt="0"/>
      <dgm:spPr/>
    </dgm:pt>
    <dgm:pt modelId="{44E72E7F-91CC-430F-A313-D620D8C0C89B}" type="pres">
      <dgm:prSet presAssocID="{3B44F169-8355-425E-AEDB-22F29FA7624A}" presName="Accent" presStyleLbl="node1" presStyleIdx="0" presStyleCnt="4"/>
      <dgm:spPr/>
    </dgm:pt>
    <dgm:pt modelId="{3E30C33B-1B8A-4C1B-BC84-690184190BAD}" type="pres">
      <dgm:prSet presAssocID="{3B44F169-8355-425E-AEDB-22F29FA7624A}" presName="Parent1" presStyleLbl="revTx" presStyleIdx="0" presStyleCnt="4">
        <dgm:presLayoutVars>
          <dgm:chMax val="1"/>
          <dgm:chPref val="1"/>
          <dgm:bulletEnabled val="1"/>
        </dgm:presLayoutVars>
      </dgm:prSet>
      <dgm:spPr/>
      <dgm:t>
        <a:bodyPr/>
        <a:lstStyle/>
        <a:p>
          <a:endParaRPr lang="en-GB"/>
        </a:p>
      </dgm:t>
    </dgm:pt>
    <dgm:pt modelId="{920758F0-8BAA-4F57-89F9-8C2EE38694F8}" type="pres">
      <dgm:prSet presAssocID="{4E6BD56A-A056-416B-870E-CADB61CC3DCB}" presName="Accent2" presStyleCnt="0"/>
      <dgm:spPr/>
    </dgm:pt>
    <dgm:pt modelId="{35F76412-457B-475F-B84A-10941EC9C67E}" type="pres">
      <dgm:prSet presAssocID="{4E6BD56A-A056-416B-870E-CADB61CC3DCB}" presName="Accent" presStyleLbl="node1" presStyleIdx="1" presStyleCnt="4"/>
      <dgm:spPr>
        <a:solidFill>
          <a:schemeClr val="accent2">
            <a:lumMod val="75000"/>
          </a:schemeClr>
        </a:solidFill>
      </dgm:spPr>
    </dgm:pt>
    <dgm:pt modelId="{4BDD5E19-3B1D-4228-ADA1-7F644EC53C2B}" type="pres">
      <dgm:prSet presAssocID="{4E6BD56A-A056-416B-870E-CADB61CC3DCB}" presName="Parent2" presStyleLbl="revTx" presStyleIdx="1" presStyleCnt="4" custScaleX="161458" custLinFactNeighborX="17108">
        <dgm:presLayoutVars>
          <dgm:chMax val="1"/>
          <dgm:chPref val="1"/>
          <dgm:bulletEnabled val="1"/>
        </dgm:presLayoutVars>
      </dgm:prSet>
      <dgm:spPr/>
      <dgm:t>
        <a:bodyPr/>
        <a:lstStyle/>
        <a:p>
          <a:endParaRPr lang="en-GB"/>
        </a:p>
      </dgm:t>
    </dgm:pt>
    <dgm:pt modelId="{6E4890C8-07BD-49D9-8E7E-24A687C8BD09}" type="pres">
      <dgm:prSet presAssocID="{323E0DC7-6B52-4995-A932-B95098749256}" presName="Accent3" presStyleCnt="0"/>
      <dgm:spPr/>
    </dgm:pt>
    <dgm:pt modelId="{56C83FCB-A7B7-48FE-A979-2278076C7EB8}" type="pres">
      <dgm:prSet presAssocID="{323E0DC7-6B52-4995-A932-B95098749256}" presName="Accent" presStyleLbl="node1" presStyleIdx="2" presStyleCnt="4"/>
      <dgm:spPr>
        <a:solidFill>
          <a:schemeClr val="accent4">
            <a:lumMod val="75000"/>
          </a:schemeClr>
        </a:solidFill>
      </dgm:spPr>
    </dgm:pt>
    <dgm:pt modelId="{0B5317D4-60BE-468C-85BC-1F11098BD6F7}" type="pres">
      <dgm:prSet presAssocID="{323E0DC7-6B52-4995-A932-B95098749256}" presName="Parent3" presStyleLbl="revTx" presStyleIdx="2" presStyleCnt="4" custScaleX="220799">
        <dgm:presLayoutVars>
          <dgm:chMax val="1"/>
          <dgm:chPref val="1"/>
          <dgm:bulletEnabled val="1"/>
        </dgm:presLayoutVars>
      </dgm:prSet>
      <dgm:spPr/>
      <dgm:t>
        <a:bodyPr/>
        <a:lstStyle/>
        <a:p>
          <a:endParaRPr lang="en-GB"/>
        </a:p>
      </dgm:t>
    </dgm:pt>
    <dgm:pt modelId="{08723774-81D2-41D5-9096-867923125302}" type="pres">
      <dgm:prSet presAssocID="{6362D3DA-3364-4A07-B3D8-33221A7ED0A6}" presName="Accent4" presStyleCnt="0"/>
      <dgm:spPr/>
    </dgm:pt>
    <dgm:pt modelId="{BAAAD43C-7ED1-48C2-BE4D-A6D5078CB54A}" type="pres">
      <dgm:prSet presAssocID="{6362D3DA-3364-4A07-B3D8-33221A7ED0A6}" presName="Accent" presStyleLbl="node1" presStyleIdx="3" presStyleCnt="4"/>
      <dgm:spPr>
        <a:solidFill>
          <a:schemeClr val="accent6">
            <a:lumMod val="75000"/>
          </a:schemeClr>
        </a:solidFill>
      </dgm:spPr>
    </dgm:pt>
    <dgm:pt modelId="{6BCE31F3-C57F-4B84-A20F-8136D5FBD235}" type="pres">
      <dgm:prSet presAssocID="{6362D3DA-3364-4A07-B3D8-33221A7ED0A6}" presName="Parent4" presStyleLbl="revTx" presStyleIdx="3" presStyleCnt="4">
        <dgm:presLayoutVars>
          <dgm:chMax val="1"/>
          <dgm:chPref val="1"/>
          <dgm:bulletEnabled val="1"/>
        </dgm:presLayoutVars>
      </dgm:prSet>
      <dgm:spPr/>
      <dgm:t>
        <a:bodyPr/>
        <a:lstStyle/>
        <a:p>
          <a:endParaRPr lang="en-GB"/>
        </a:p>
      </dgm:t>
    </dgm:pt>
  </dgm:ptLst>
  <dgm:cxnLst>
    <dgm:cxn modelId="{8D08710F-5E54-4BA2-B51B-38E4D1929915}" type="presOf" srcId="{6362D3DA-3364-4A07-B3D8-33221A7ED0A6}" destId="{6BCE31F3-C57F-4B84-A20F-8136D5FBD235}" srcOrd="0" destOrd="0" presId="urn:microsoft.com/office/officeart/2009/layout/CircleArrowProcess"/>
    <dgm:cxn modelId="{0ABF9562-0325-49C5-99B7-0A0639B46506}" type="presOf" srcId="{6EB50B90-18DF-46AC-B982-C77FB4400B73}" destId="{3AC0EDC3-993A-48C1-A228-95F221D6AEED}" srcOrd="0" destOrd="0" presId="urn:microsoft.com/office/officeart/2009/layout/CircleArrowProcess"/>
    <dgm:cxn modelId="{4D2B1C71-D214-4CD1-9C6D-F310748FC8CC}" type="presOf" srcId="{4E6BD56A-A056-416B-870E-CADB61CC3DCB}" destId="{4BDD5E19-3B1D-4228-ADA1-7F644EC53C2B}" srcOrd="0" destOrd="0" presId="urn:microsoft.com/office/officeart/2009/layout/CircleArrowProcess"/>
    <dgm:cxn modelId="{232E88C8-565C-44F7-AABF-198A654CA7C2}" type="presOf" srcId="{3B44F169-8355-425E-AEDB-22F29FA7624A}" destId="{3E30C33B-1B8A-4C1B-BC84-690184190BAD}" srcOrd="0" destOrd="0" presId="urn:microsoft.com/office/officeart/2009/layout/CircleArrowProcess"/>
    <dgm:cxn modelId="{5736933D-DFA0-4D32-824C-203E6E99B077}" srcId="{6EB50B90-18DF-46AC-B982-C77FB4400B73}" destId="{3B44F169-8355-425E-AEDB-22F29FA7624A}" srcOrd="0" destOrd="0" parTransId="{BEEB0291-3D97-4A27-B90F-8B983612E5FD}" sibTransId="{47E723DE-98AF-46E2-9E1F-3868F41A6EC3}"/>
    <dgm:cxn modelId="{85F51F1C-6E0E-42F6-9221-414A640303B6}" srcId="{6EB50B90-18DF-46AC-B982-C77FB4400B73}" destId="{6362D3DA-3364-4A07-B3D8-33221A7ED0A6}" srcOrd="3" destOrd="0" parTransId="{18051D3C-3135-4CC1-84C1-8992C7F0EF48}" sibTransId="{49CC1129-40E0-43EF-85D3-A8FD702F3501}"/>
    <dgm:cxn modelId="{B5D27F32-C593-44B5-8B6C-25EDCC4B2F19}" type="presOf" srcId="{323E0DC7-6B52-4995-A932-B95098749256}" destId="{0B5317D4-60BE-468C-85BC-1F11098BD6F7}" srcOrd="0" destOrd="0" presId="urn:microsoft.com/office/officeart/2009/layout/CircleArrowProcess"/>
    <dgm:cxn modelId="{1C15CBB7-E8FD-4453-93C4-5634763341EE}" srcId="{6EB50B90-18DF-46AC-B982-C77FB4400B73}" destId="{323E0DC7-6B52-4995-A932-B95098749256}" srcOrd="2" destOrd="0" parTransId="{7256E818-A099-4219-B77C-B91B9AA72BA2}" sibTransId="{BFEC2BEC-86A4-4830-9302-03B04A8736F5}"/>
    <dgm:cxn modelId="{51734773-7B7B-4EC4-A8C5-3837847B5190}" srcId="{6EB50B90-18DF-46AC-B982-C77FB4400B73}" destId="{4E6BD56A-A056-416B-870E-CADB61CC3DCB}" srcOrd="1" destOrd="0" parTransId="{29DD3A55-29A3-41B3-9A10-F0FFAE58BCBD}" sibTransId="{0836AF0E-E6A4-46E7-AF0B-FD5419A4E277}"/>
    <dgm:cxn modelId="{C0FAB40D-56C7-434D-8074-ACE8FB5BD201}" type="presParOf" srcId="{3AC0EDC3-993A-48C1-A228-95F221D6AEED}" destId="{C69CACE0-DB82-4420-885A-A36049B61CBF}" srcOrd="0" destOrd="0" presId="urn:microsoft.com/office/officeart/2009/layout/CircleArrowProcess"/>
    <dgm:cxn modelId="{913C30DD-E727-4165-8708-BC0965E715B2}" type="presParOf" srcId="{C69CACE0-DB82-4420-885A-A36049B61CBF}" destId="{44E72E7F-91CC-430F-A313-D620D8C0C89B}" srcOrd="0" destOrd="0" presId="urn:microsoft.com/office/officeart/2009/layout/CircleArrowProcess"/>
    <dgm:cxn modelId="{2EF98EC5-EDC2-49D1-8EE4-D1AE7156D3A6}" type="presParOf" srcId="{3AC0EDC3-993A-48C1-A228-95F221D6AEED}" destId="{3E30C33B-1B8A-4C1B-BC84-690184190BAD}" srcOrd="1" destOrd="0" presId="urn:microsoft.com/office/officeart/2009/layout/CircleArrowProcess"/>
    <dgm:cxn modelId="{9B4B9A6B-6B65-41F2-BEA4-CFCF6B89F044}" type="presParOf" srcId="{3AC0EDC3-993A-48C1-A228-95F221D6AEED}" destId="{920758F0-8BAA-4F57-89F9-8C2EE38694F8}" srcOrd="2" destOrd="0" presId="urn:microsoft.com/office/officeart/2009/layout/CircleArrowProcess"/>
    <dgm:cxn modelId="{2B127E76-8877-4F38-A47F-739CDE95C67D}" type="presParOf" srcId="{920758F0-8BAA-4F57-89F9-8C2EE38694F8}" destId="{35F76412-457B-475F-B84A-10941EC9C67E}" srcOrd="0" destOrd="0" presId="urn:microsoft.com/office/officeart/2009/layout/CircleArrowProcess"/>
    <dgm:cxn modelId="{7C7DC3A8-DBB1-427C-915D-DB6A1918D8FA}" type="presParOf" srcId="{3AC0EDC3-993A-48C1-A228-95F221D6AEED}" destId="{4BDD5E19-3B1D-4228-ADA1-7F644EC53C2B}" srcOrd="3" destOrd="0" presId="urn:microsoft.com/office/officeart/2009/layout/CircleArrowProcess"/>
    <dgm:cxn modelId="{91D77850-E93B-4947-BC92-670C7780D396}" type="presParOf" srcId="{3AC0EDC3-993A-48C1-A228-95F221D6AEED}" destId="{6E4890C8-07BD-49D9-8E7E-24A687C8BD09}" srcOrd="4" destOrd="0" presId="urn:microsoft.com/office/officeart/2009/layout/CircleArrowProcess"/>
    <dgm:cxn modelId="{C7D79780-CCD5-413A-A1F7-9056319D8B64}" type="presParOf" srcId="{6E4890C8-07BD-49D9-8E7E-24A687C8BD09}" destId="{56C83FCB-A7B7-48FE-A979-2278076C7EB8}" srcOrd="0" destOrd="0" presId="urn:microsoft.com/office/officeart/2009/layout/CircleArrowProcess"/>
    <dgm:cxn modelId="{23BE7C55-8FEB-4BEF-958B-77389E9074FE}" type="presParOf" srcId="{3AC0EDC3-993A-48C1-A228-95F221D6AEED}" destId="{0B5317D4-60BE-468C-85BC-1F11098BD6F7}" srcOrd="5" destOrd="0" presId="urn:microsoft.com/office/officeart/2009/layout/CircleArrowProcess"/>
    <dgm:cxn modelId="{82818175-127C-4B11-9601-CDD6F28BD870}" type="presParOf" srcId="{3AC0EDC3-993A-48C1-A228-95F221D6AEED}" destId="{08723774-81D2-41D5-9096-867923125302}" srcOrd="6" destOrd="0" presId="urn:microsoft.com/office/officeart/2009/layout/CircleArrowProcess"/>
    <dgm:cxn modelId="{7B7659BD-70F7-441B-B048-A6DA9E4C5CA7}" type="presParOf" srcId="{08723774-81D2-41D5-9096-867923125302}" destId="{BAAAD43C-7ED1-48C2-BE4D-A6D5078CB54A}" srcOrd="0" destOrd="0" presId="urn:microsoft.com/office/officeart/2009/layout/CircleArrowProcess"/>
    <dgm:cxn modelId="{B3C11940-9EA7-4DB6-962E-DCA0AD6CA09D}" type="presParOf" srcId="{3AC0EDC3-993A-48C1-A228-95F221D6AEED}" destId="{6BCE31F3-C57F-4B84-A20F-8136D5FBD235}"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97EBB6-9E78-442C-BA1B-6495A5CFFFEE}"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n-GB"/>
        </a:p>
      </dgm:t>
    </dgm:pt>
    <dgm:pt modelId="{0B81AA19-84B7-4A6A-9F6F-0B651E7D1C08}">
      <dgm:prSet phldrT="[Text]"/>
      <dgm:spPr>
        <a:solidFill>
          <a:schemeClr val="accent4">
            <a:lumMod val="60000"/>
            <a:lumOff val="40000"/>
            <a:alpha val="90000"/>
          </a:schemeClr>
        </a:solidFill>
        <a:ln>
          <a:solidFill>
            <a:schemeClr val="accent4">
              <a:lumMod val="75000"/>
            </a:schemeClr>
          </a:solidFill>
        </a:ln>
        <a:effectLst>
          <a:outerShdw blurRad="50800" dist="38100" dir="2700000" algn="tl" rotWithShape="0">
            <a:prstClr val="black">
              <a:alpha val="40000"/>
            </a:prstClr>
          </a:outerShdw>
        </a:effectLst>
      </dgm:spPr>
      <dgm:t>
        <a:bodyPr/>
        <a:lstStyle/>
        <a:p>
          <a:r>
            <a:rPr lang="en-GB" dirty="0" smtClean="0"/>
            <a:t>Homonegativity</a:t>
          </a:r>
          <a:endParaRPr lang="en-GB" dirty="0"/>
        </a:p>
      </dgm:t>
    </dgm:pt>
    <dgm:pt modelId="{3BA64719-6D7B-4110-9470-3EE738E9DFD7}" type="parTrans" cxnId="{F4DDFD07-C509-49DB-9A42-D8B2500B9287}">
      <dgm:prSet/>
      <dgm:spPr/>
      <dgm:t>
        <a:bodyPr/>
        <a:lstStyle/>
        <a:p>
          <a:endParaRPr lang="en-GB"/>
        </a:p>
      </dgm:t>
    </dgm:pt>
    <dgm:pt modelId="{8CADD7B8-B0A9-441B-A3A8-8AD87536E3CA}" type="sibTrans" cxnId="{F4DDFD07-C509-49DB-9A42-D8B2500B9287}">
      <dgm:prSet/>
      <dgm:spPr/>
      <dgm:t>
        <a:bodyPr/>
        <a:lstStyle/>
        <a:p>
          <a:endParaRPr lang="en-GB"/>
        </a:p>
      </dgm:t>
    </dgm:pt>
    <dgm:pt modelId="{1EA126C5-836B-4AC8-A3C5-EE331F351E29}">
      <dgm:prSet phldrT="[Text]"/>
      <dgm:spPr>
        <a:solidFill>
          <a:schemeClr val="accent2">
            <a:lumMod val="60000"/>
            <a:lumOff val="40000"/>
            <a:alpha val="90000"/>
          </a:schemeClr>
        </a:solidFill>
        <a:effectLst>
          <a:outerShdw blurRad="50800" dist="38100" dir="2700000" algn="tl" rotWithShape="0">
            <a:prstClr val="black">
              <a:alpha val="40000"/>
            </a:prstClr>
          </a:outerShdw>
        </a:effectLst>
      </dgm:spPr>
      <dgm:t>
        <a:bodyPr/>
        <a:lstStyle/>
        <a:p>
          <a:r>
            <a:rPr lang="en-GB" dirty="0" smtClean="0"/>
            <a:t>Modern Homonegativity</a:t>
          </a:r>
          <a:endParaRPr lang="en-GB" dirty="0"/>
        </a:p>
      </dgm:t>
    </dgm:pt>
    <dgm:pt modelId="{864D98FA-A880-43E2-9952-510017C07F7C}" type="parTrans" cxnId="{F551F1EA-FEF8-4BF1-84B5-FAA533DAE531}">
      <dgm:prSet/>
      <dgm:spPr>
        <a:ln>
          <a:solidFill>
            <a:srgbClr val="7030A0"/>
          </a:solidFill>
        </a:ln>
        <a:effectLst>
          <a:outerShdw blurRad="50800" dist="38100" dir="2700000" algn="tl" rotWithShape="0">
            <a:prstClr val="black">
              <a:alpha val="40000"/>
            </a:prstClr>
          </a:outerShdw>
        </a:effectLst>
      </dgm:spPr>
      <dgm:t>
        <a:bodyPr/>
        <a:lstStyle/>
        <a:p>
          <a:endParaRPr lang="en-GB"/>
        </a:p>
      </dgm:t>
    </dgm:pt>
    <dgm:pt modelId="{91EDC307-1B00-44D9-85E9-339282E68038}" type="sibTrans" cxnId="{F551F1EA-FEF8-4BF1-84B5-FAA533DAE531}">
      <dgm:prSet/>
      <dgm:spPr/>
      <dgm:t>
        <a:bodyPr/>
        <a:lstStyle/>
        <a:p>
          <a:endParaRPr lang="en-GB"/>
        </a:p>
      </dgm:t>
    </dgm:pt>
    <dgm:pt modelId="{315CD495-12BE-4D8E-9D29-499A8450F0A7}">
      <dgm:prSet phldrT="[Text]"/>
      <dgm:spPr>
        <a:effectLst>
          <a:outerShdw blurRad="50800" dist="38100" dir="2700000" algn="tl" rotWithShape="0">
            <a:prstClr val="black">
              <a:alpha val="40000"/>
            </a:prstClr>
          </a:outerShdw>
        </a:effectLst>
      </dgm:spPr>
      <dgm:t>
        <a:bodyPr/>
        <a:lstStyle/>
        <a:p>
          <a:r>
            <a:rPr lang="en-GB" dirty="0" smtClean="0"/>
            <a:t>Abstract legal concerns</a:t>
          </a:r>
          <a:endParaRPr lang="en-GB" dirty="0"/>
        </a:p>
      </dgm:t>
    </dgm:pt>
    <dgm:pt modelId="{CB95EBBC-3DC0-4FFA-9EEA-0422C260CF2D}" type="parTrans" cxnId="{A7BD095C-C650-4F2E-980F-BD21D152C830}">
      <dgm:prSet/>
      <dgm:spPr>
        <a:effectLst>
          <a:outerShdw blurRad="50800" dist="38100" dir="2700000" algn="tl" rotWithShape="0">
            <a:prstClr val="black">
              <a:alpha val="40000"/>
            </a:prstClr>
          </a:outerShdw>
        </a:effectLst>
      </dgm:spPr>
      <dgm:t>
        <a:bodyPr/>
        <a:lstStyle/>
        <a:p>
          <a:endParaRPr lang="en-GB"/>
        </a:p>
      </dgm:t>
    </dgm:pt>
    <dgm:pt modelId="{A21CECE9-6F2D-4699-B2EB-78DF354D3D7F}" type="sibTrans" cxnId="{A7BD095C-C650-4F2E-980F-BD21D152C830}">
      <dgm:prSet/>
      <dgm:spPr/>
      <dgm:t>
        <a:bodyPr/>
        <a:lstStyle/>
        <a:p>
          <a:endParaRPr lang="en-GB"/>
        </a:p>
      </dgm:t>
    </dgm:pt>
    <dgm:pt modelId="{DBB5A09B-99D2-435D-A2FC-CFC42105909F}">
      <dgm:prSet phldrT="[Text]"/>
      <dgm:spPr>
        <a:effectLst>
          <a:outerShdw blurRad="50800" dist="38100" dir="2700000" algn="tl" rotWithShape="0">
            <a:prstClr val="black">
              <a:alpha val="40000"/>
            </a:prstClr>
          </a:outerShdw>
        </a:effectLst>
      </dgm:spPr>
      <dgm:t>
        <a:bodyPr/>
        <a:lstStyle/>
        <a:p>
          <a:r>
            <a:rPr lang="en-GB" dirty="0" smtClean="0"/>
            <a:t>Illegitimate changes to status quo</a:t>
          </a:r>
          <a:endParaRPr lang="en-GB" dirty="0"/>
        </a:p>
      </dgm:t>
    </dgm:pt>
    <dgm:pt modelId="{10C6D74D-9054-4B4C-815F-E7E41FE96AC8}" type="parTrans" cxnId="{1E7C1833-F2E1-49EC-AA1B-251903033AF1}">
      <dgm:prSet/>
      <dgm:spPr>
        <a:effectLst>
          <a:outerShdw blurRad="50800" dist="38100" dir="2700000" algn="tl" rotWithShape="0">
            <a:prstClr val="black">
              <a:alpha val="40000"/>
            </a:prstClr>
          </a:outerShdw>
        </a:effectLst>
      </dgm:spPr>
      <dgm:t>
        <a:bodyPr/>
        <a:lstStyle/>
        <a:p>
          <a:endParaRPr lang="en-GB"/>
        </a:p>
      </dgm:t>
    </dgm:pt>
    <dgm:pt modelId="{CF23C25F-16CC-47E1-83BD-73E381D173DF}" type="sibTrans" cxnId="{1E7C1833-F2E1-49EC-AA1B-251903033AF1}">
      <dgm:prSet/>
      <dgm:spPr/>
      <dgm:t>
        <a:bodyPr/>
        <a:lstStyle/>
        <a:p>
          <a:endParaRPr lang="en-GB"/>
        </a:p>
      </dgm:t>
    </dgm:pt>
    <dgm:pt modelId="{C7033AC3-143B-411A-A1A1-E7992DAE00F1}">
      <dgm:prSet phldrT="[Text]"/>
      <dgm:spPr>
        <a:solidFill>
          <a:schemeClr val="accent6">
            <a:lumMod val="60000"/>
            <a:lumOff val="40000"/>
            <a:alpha val="90000"/>
          </a:schemeClr>
        </a:solidFill>
        <a:ln>
          <a:solidFill>
            <a:schemeClr val="accent6">
              <a:lumMod val="50000"/>
            </a:schemeClr>
          </a:solidFill>
        </a:ln>
        <a:effectLst>
          <a:outerShdw blurRad="50800" dist="38100" dir="2700000" algn="tl" rotWithShape="0">
            <a:prstClr val="black">
              <a:alpha val="40000"/>
            </a:prstClr>
          </a:outerShdw>
        </a:effectLst>
      </dgm:spPr>
      <dgm:t>
        <a:bodyPr/>
        <a:lstStyle/>
        <a:p>
          <a:r>
            <a:rPr lang="en-GB" dirty="0" smtClean="0"/>
            <a:t>Old-Fashioned Homonegativity</a:t>
          </a:r>
          <a:endParaRPr lang="en-GB" dirty="0"/>
        </a:p>
      </dgm:t>
    </dgm:pt>
    <dgm:pt modelId="{34B137C0-2487-4F80-8CCE-651A397F823B}" type="parTrans" cxnId="{1FD7A624-7A48-4876-8C8F-8533A868F569}">
      <dgm:prSet/>
      <dgm:spPr>
        <a:ln>
          <a:solidFill>
            <a:srgbClr val="7030A0"/>
          </a:solidFill>
        </a:ln>
        <a:effectLst>
          <a:outerShdw blurRad="50800" dist="38100" dir="2700000" algn="tl" rotWithShape="0">
            <a:prstClr val="black">
              <a:alpha val="40000"/>
            </a:prstClr>
          </a:outerShdw>
        </a:effectLst>
      </dgm:spPr>
      <dgm:t>
        <a:bodyPr/>
        <a:lstStyle/>
        <a:p>
          <a:endParaRPr lang="en-GB"/>
        </a:p>
      </dgm:t>
    </dgm:pt>
    <dgm:pt modelId="{9C215148-B839-441E-87E6-0A4D62045C3B}" type="sibTrans" cxnId="{1FD7A624-7A48-4876-8C8F-8533A868F569}">
      <dgm:prSet/>
      <dgm:spPr/>
      <dgm:t>
        <a:bodyPr/>
        <a:lstStyle/>
        <a:p>
          <a:endParaRPr lang="en-GB"/>
        </a:p>
      </dgm:t>
    </dgm:pt>
    <dgm:pt modelId="{3FD0700A-4C07-451F-851A-7435FD5F53F0}">
      <dgm:prSet phldrT="[Text]"/>
      <dgm:spPr>
        <a:solidFill>
          <a:schemeClr val="accent6">
            <a:lumMod val="40000"/>
            <a:lumOff val="60000"/>
            <a:alpha val="90000"/>
          </a:schemeClr>
        </a:solidFill>
        <a:ln>
          <a:solidFill>
            <a:schemeClr val="accent6">
              <a:lumMod val="50000"/>
            </a:schemeClr>
          </a:solidFill>
        </a:ln>
        <a:effectLst>
          <a:outerShdw blurRad="50800" dist="38100" dir="2700000" algn="tl" rotWithShape="0">
            <a:prstClr val="black">
              <a:alpha val="40000"/>
            </a:prstClr>
          </a:outerShdw>
        </a:effectLst>
      </dgm:spPr>
      <dgm:t>
        <a:bodyPr/>
        <a:lstStyle/>
        <a:p>
          <a:r>
            <a:rPr lang="en-GB" dirty="0" smtClean="0"/>
            <a:t>Biblical injunctions</a:t>
          </a:r>
          <a:endParaRPr lang="en-GB" dirty="0"/>
        </a:p>
      </dgm:t>
    </dgm:pt>
    <dgm:pt modelId="{E93B4AEE-96E2-4239-9643-B69A48C29D01}" type="parTrans" cxnId="{73D8041E-3062-46DC-8C6C-3164F3743402}">
      <dgm:prSet/>
      <dgm:spPr>
        <a:ln>
          <a:solidFill>
            <a:schemeClr val="accent6">
              <a:lumMod val="50000"/>
            </a:schemeClr>
          </a:solidFill>
        </a:ln>
        <a:effectLst>
          <a:outerShdw blurRad="50800" dist="38100" dir="2700000" algn="tl" rotWithShape="0">
            <a:prstClr val="black">
              <a:alpha val="40000"/>
            </a:prstClr>
          </a:outerShdw>
        </a:effectLst>
      </dgm:spPr>
      <dgm:t>
        <a:bodyPr/>
        <a:lstStyle/>
        <a:p>
          <a:endParaRPr lang="en-GB"/>
        </a:p>
      </dgm:t>
    </dgm:pt>
    <dgm:pt modelId="{92F6DFF6-D8E9-4BB5-99A7-AD5E3CB5DF3C}" type="sibTrans" cxnId="{73D8041E-3062-46DC-8C6C-3164F3743402}">
      <dgm:prSet/>
      <dgm:spPr/>
      <dgm:t>
        <a:bodyPr/>
        <a:lstStyle/>
        <a:p>
          <a:endParaRPr lang="en-GB"/>
        </a:p>
      </dgm:t>
    </dgm:pt>
    <dgm:pt modelId="{0630E1DA-3474-48EB-BA25-26E1FB9E830E}">
      <dgm:prSet phldrT="[Text]"/>
      <dgm:spPr>
        <a:solidFill>
          <a:schemeClr val="accent6">
            <a:lumMod val="40000"/>
            <a:lumOff val="60000"/>
            <a:alpha val="90000"/>
          </a:schemeClr>
        </a:solidFill>
        <a:ln>
          <a:solidFill>
            <a:schemeClr val="accent6">
              <a:lumMod val="50000"/>
            </a:schemeClr>
          </a:solidFill>
        </a:ln>
        <a:effectLst>
          <a:outerShdw blurRad="50800" dist="38100" dir="2700000" algn="tl" rotWithShape="0">
            <a:prstClr val="black">
              <a:alpha val="40000"/>
            </a:prstClr>
          </a:outerShdw>
        </a:effectLst>
      </dgm:spPr>
      <dgm:t>
        <a:bodyPr/>
        <a:lstStyle/>
        <a:p>
          <a:r>
            <a:rPr lang="en-GB" dirty="0" err="1" smtClean="0"/>
            <a:t>Pathologising</a:t>
          </a:r>
          <a:r>
            <a:rPr lang="en-GB" dirty="0" smtClean="0"/>
            <a:t> homosexuality</a:t>
          </a:r>
          <a:endParaRPr lang="en-GB" dirty="0"/>
        </a:p>
      </dgm:t>
    </dgm:pt>
    <dgm:pt modelId="{4F20569F-E9C5-4660-8FDB-AE3F1C7E2FA7}" type="parTrans" cxnId="{F3DA6CD3-481E-4B91-A148-2A1C5C5489E3}">
      <dgm:prSet/>
      <dgm:spPr>
        <a:ln>
          <a:solidFill>
            <a:schemeClr val="accent6">
              <a:lumMod val="50000"/>
            </a:schemeClr>
          </a:solidFill>
        </a:ln>
        <a:effectLst>
          <a:outerShdw blurRad="50800" dist="38100" dir="2700000" algn="tl" rotWithShape="0">
            <a:prstClr val="black">
              <a:alpha val="40000"/>
            </a:prstClr>
          </a:outerShdw>
        </a:effectLst>
      </dgm:spPr>
      <dgm:t>
        <a:bodyPr/>
        <a:lstStyle/>
        <a:p>
          <a:endParaRPr lang="en-GB"/>
        </a:p>
      </dgm:t>
    </dgm:pt>
    <dgm:pt modelId="{64E1F418-F71B-4727-ACC7-EF4D466F3B86}" type="sibTrans" cxnId="{F3DA6CD3-481E-4B91-A148-2A1C5C5489E3}">
      <dgm:prSet/>
      <dgm:spPr/>
      <dgm:t>
        <a:bodyPr/>
        <a:lstStyle/>
        <a:p>
          <a:endParaRPr lang="en-GB"/>
        </a:p>
      </dgm:t>
    </dgm:pt>
    <dgm:pt modelId="{020F5FED-A337-4F9E-B444-FBA5492F47F1}">
      <dgm:prSet phldrT="[Text]"/>
      <dgm:spPr>
        <a:effectLst>
          <a:outerShdw blurRad="50800" dist="38100" dir="2700000" algn="tl" rotWithShape="0">
            <a:prstClr val="black">
              <a:alpha val="40000"/>
            </a:prstClr>
          </a:outerShdw>
        </a:effectLst>
      </dgm:spPr>
      <dgm:t>
        <a:bodyPr/>
        <a:lstStyle/>
        <a:p>
          <a:r>
            <a:rPr lang="en-GB" dirty="0" smtClean="0"/>
            <a:t>Supposed </a:t>
          </a:r>
        </a:p>
        <a:p>
          <a:r>
            <a:rPr lang="en-GB" dirty="0" smtClean="0"/>
            <a:t>eradication of discrimination</a:t>
          </a:r>
          <a:endParaRPr lang="en-GB" dirty="0"/>
        </a:p>
      </dgm:t>
    </dgm:pt>
    <dgm:pt modelId="{3C078D6D-CB9C-4A5C-B67A-8277E467E795}" type="parTrans" cxnId="{59D77FB5-5D33-48DB-8843-00632AAFA697}">
      <dgm:prSet/>
      <dgm:spPr>
        <a:effectLst>
          <a:outerShdw blurRad="50800" dist="38100" dir="2700000" algn="tl" rotWithShape="0">
            <a:prstClr val="black">
              <a:alpha val="40000"/>
            </a:prstClr>
          </a:outerShdw>
        </a:effectLst>
      </dgm:spPr>
      <dgm:t>
        <a:bodyPr/>
        <a:lstStyle/>
        <a:p>
          <a:endParaRPr lang="en-GB"/>
        </a:p>
      </dgm:t>
    </dgm:pt>
    <dgm:pt modelId="{BA760964-1578-4537-964B-65034B89B4A1}" type="sibTrans" cxnId="{59D77FB5-5D33-48DB-8843-00632AAFA697}">
      <dgm:prSet/>
      <dgm:spPr/>
      <dgm:t>
        <a:bodyPr/>
        <a:lstStyle/>
        <a:p>
          <a:endParaRPr lang="en-GB"/>
        </a:p>
      </dgm:t>
    </dgm:pt>
    <dgm:pt modelId="{01E5FA30-1953-42E8-B623-0CAC2589214A}">
      <dgm:prSet phldrT="[Text]"/>
      <dgm:spPr>
        <a:effectLst>
          <a:outerShdw blurRad="50800" dist="38100" dir="2700000" algn="tl" rotWithShape="0">
            <a:prstClr val="black">
              <a:alpha val="40000"/>
            </a:prstClr>
          </a:outerShdw>
        </a:effectLst>
      </dgm:spPr>
      <dgm:t>
        <a:bodyPr/>
        <a:lstStyle/>
        <a:p>
          <a:r>
            <a:rPr lang="en-GB" dirty="0" smtClean="0"/>
            <a:t>Exaggeration of one’s sexual orientation</a:t>
          </a:r>
          <a:endParaRPr lang="en-GB" dirty="0"/>
        </a:p>
      </dgm:t>
    </dgm:pt>
    <dgm:pt modelId="{EF79A865-F719-4685-847F-F8234BA181DB}" type="parTrans" cxnId="{3CA4C4AF-9B22-4AC3-9127-F4C55493E92C}">
      <dgm:prSet/>
      <dgm:spPr>
        <a:effectLst>
          <a:outerShdw blurRad="50800" dist="38100" dir="2700000" algn="tl" rotWithShape="0">
            <a:prstClr val="black">
              <a:alpha val="40000"/>
            </a:prstClr>
          </a:outerShdw>
        </a:effectLst>
      </dgm:spPr>
      <dgm:t>
        <a:bodyPr/>
        <a:lstStyle/>
        <a:p>
          <a:endParaRPr lang="en-GB"/>
        </a:p>
      </dgm:t>
    </dgm:pt>
    <dgm:pt modelId="{60557AED-B45F-4E06-80A2-05D9E6C35B22}" type="sibTrans" cxnId="{3CA4C4AF-9B22-4AC3-9127-F4C55493E92C}">
      <dgm:prSet/>
      <dgm:spPr/>
      <dgm:t>
        <a:bodyPr/>
        <a:lstStyle/>
        <a:p>
          <a:endParaRPr lang="en-GB"/>
        </a:p>
      </dgm:t>
    </dgm:pt>
    <dgm:pt modelId="{8C09F306-AEB9-4846-B759-32C4F34E38F9}" type="pres">
      <dgm:prSet presAssocID="{5897EBB6-9E78-442C-BA1B-6495A5CFFFEE}" presName="hierChild1" presStyleCnt="0">
        <dgm:presLayoutVars>
          <dgm:chPref val="1"/>
          <dgm:dir/>
          <dgm:animOne val="branch"/>
          <dgm:animLvl val="lvl"/>
          <dgm:resizeHandles/>
        </dgm:presLayoutVars>
      </dgm:prSet>
      <dgm:spPr/>
      <dgm:t>
        <a:bodyPr/>
        <a:lstStyle/>
        <a:p>
          <a:endParaRPr lang="en-GB"/>
        </a:p>
      </dgm:t>
    </dgm:pt>
    <dgm:pt modelId="{63F62325-0D63-41D6-9FA0-16ECC644AAD8}" type="pres">
      <dgm:prSet presAssocID="{0B81AA19-84B7-4A6A-9F6F-0B651E7D1C08}" presName="hierRoot1" presStyleCnt="0"/>
      <dgm:spPr/>
      <dgm:t>
        <a:bodyPr/>
        <a:lstStyle/>
        <a:p>
          <a:endParaRPr lang="en-GB"/>
        </a:p>
      </dgm:t>
    </dgm:pt>
    <dgm:pt modelId="{17F182BD-85D5-4039-8AB2-C2A28D80A923}" type="pres">
      <dgm:prSet presAssocID="{0B81AA19-84B7-4A6A-9F6F-0B651E7D1C08}" presName="composite" presStyleCnt="0"/>
      <dgm:spPr/>
      <dgm:t>
        <a:bodyPr/>
        <a:lstStyle/>
        <a:p>
          <a:endParaRPr lang="en-GB"/>
        </a:p>
      </dgm:t>
    </dgm:pt>
    <dgm:pt modelId="{3D0EE392-3BE5-4E1B-ADE9-FD9DBB02B53C}" type="pres">
      <dgm:prSet presAssocID="{0B81AA19-84B7-4A6A-9F6F-0B651E7D1C08}" presName="background" presStyleLbl="node0" presStyleIdx="0" presStyleCnt="1"/>
      <dgm:spPr>
        <a:ln>
          <a:solidFill>
            <a:srgbClr val="7030A0"/>
          </a:solidFill>
        </a:ln>
        <a:effectLst>
          <a:outerShdw blurRad="50800" dist="38100" dir="2700000" algn="tl" rotWithShape="0">
            <a:prstClr val="black">
              <a:alpha val="40000"/>
            </a:prstClr>
          </a:outerShdw>
        </a:effectLst>
      </dgm:spPr>
      <dgm:t>
        <a:bodyPr/>
        <a:lstStyle/>
        <a:p>
          <a:endParaRPr lang="en-GB"/>
        </a:p>
      </dgm:t>
    </dgm:pt>
    <dgm:pt modelId="{17FAC42A-9D13-480C-B76B-FEBE2F808DC8}" type="pres">
      <dgm:prSet presAssocID="{0B81AA19-84B7-4A6A-9F6F-0B651E7D1C08}" presName="text" presStyleLbl="fgAcc0" presStyleIdx="0" presStyleCnt="1" custAng="0" custFlipHor="0">
        <dgm:presLayoutVars>
          <dgm:chPref val="3"/>
        </dgm:presLayoutVars>
      </dgm:prSet>
      <dgm:spPr/>
      <dgm:t>
        <a:bodyPr/>
        <a:lstStyle/>
        <a:p>
          <a:endParaRPr lang="en-GB"/>
        </a:p>
      </dgm:t>
    </dgm:pt>
    <dgm:pt modelId="{154E03B3-3F1A-42E5-B759-2F2E66C6EE01}" type="pres">
      <dgm:prSet presAssocID="{0B81AA19-84B7-4A6A-9F6F-0B651E7D1C08}" presName="hierChild2" presStyleCnt="0"/>
      <dgm:spPr/>
      <dgm:t>
        <a:bodyPr/>
        <a:lstStyle/>
        <a:p>
          <a:endParaRPr lang="en-GB"/>
        </a:p>
      </dgm:t>
    </dgm:pt>
    <dgm:pt modelId="{E0DBCDEA-F22D-422F-A668-4DF6D4465425}" type="pres">
      <dgm:prSet presAssocID="{864D98FA-A880-43E2-9952-510017C07F7C}" presName="Name10" presStyleLbl="parChTrans1D2" presStyleIdx="0" presStyleCnt="2"/>
      <dgm:spPr/>
      <dgm:t>
        <a:bodyPr/>
        <a:lstStyle/>
        <a:p>
          <a:endParaRPr lang="en-GB"/>
        </a:p>
      </dgm:t>
    </dgm:pt>
    <dgm:pt modelId="{BF5FC1E8-6621-4AA3-B4A0-75AF777494FD}" type="pres">
      <dgm:prSet presAssocID="{1EA126C5-836B-4AC8-A3C5-EE331F351E29}" presName="hierRoot2" presStyleCnt="0"/>
      <dgm:spPr/>
      <dgm:t>
        <a:bodyPr/>
        <a:lstStyle/>
        <a:p>
          <a:endParaRPr lang="en-GB"/>
        </a:p>
      </dgm:t>
    </dgm:pt>
    <dgm:pt modelId="{85BA97B2-C699-499D-BD17-197E421F8870}" type="pres">
      <dgm:prSet presAssocID="{1EA126C5-836B-4AC8-A3C5-EE331F351E29}" presName="composite2" presStyleCnt="0"/>
      <dgm:spPr/>
      <dgm:t>
        <a:bodyPr/>
        <a:lstStyle/>
        <a:p>
          <a:endParaRPr lang="en-GB"/>
        </a:p>
      </dgm:t>
    </dgm:pt>
    <dgm:pt modelId="{74B9D1E0-7106-4FFE-98C8-542944A68E74}" type="pres">
      <dgm:prSet presAssocID="{1EA126C5-836B-4AC8-A3C5-EE331F351E29}" presName="background2" presStyleLbl="node2" presStyleIdx="0" presStyleCnt="2"/>
      <dgm:spPr>
        <a:effectLst>
          <a:outerShdw blurRad="50800" dist="38100" dir="2700000" algn="tl" rotWithShape="0">
            <a:prstClr val="black">
              <a:alpha val="40000"/>
            </a:prstClr>
          </a:outerShdw>
        </a:effectLst>
      </dgm:spPr>
      <dgm:t>
        <a:bodyPr/>
        <a:lstStyle/>
        <a:p>
          <a:endParaRPr lang="en-GB"/>
        </a:p>
      </dgm:t>
    </dgm:pt>
    <dgm:pt modelId="{D0A53AC0-EBB9-4594-B27B-F1DC9A3A04CE}" type="pres">
      <dgm:prSet presAssocID="{1EA126C5-836B-4AC8-A3C5-EE331F351E29}" presName="text2" presStyleLbl="fgAcc2" presStyleIdx="0" presStyleCnt="2" custAng="0" custFlipHor="0">
        <dgm:presLayoutVars>
          <dgm:chPref val="3"/>
        </dgm:presLayoutVars>
      </dgm:prSet>
      <dgm:spPr/>
      <dgm:t>
        <a:bodyPr/>
        <a:lstStyle/>
        <a:p>
          <a:endParaRPr lang="en-GB"/>
        </a:p>
      </dgm:t>
    </dgm:pt>
    <dgm:pt modelId="{307E3D9B-D73A-44EE-82D9-69EAEF576E4C}" type="pres">
      <dgm:prSet presAssocID="{1EA126C5-836B-4AC8-A3C5-EE331F351E29}" presName="hierChild3" presStyleCnt="0"/>
      <dgm:spPr/>
      <dgm:t>
        <a:bodyPr/>
        <a:lstStyle/>
        <a:p>
          <a:endParaRPr lang="en-GB"/>
        </a:p>
      </dgm:t>
    </dgm:pt>
    <dgm:pt modelId="{D278E9F0-5094-4760-8BF4-D3F2D2AAC264}" type="pres">
      <dgm:prSet presAssocID="{CB95EBBC-3DC0-4FFA-9EEA-0422C260CF2D}" presName="Name17" presStyleLbl="parChTrans1D3" presStyleIdx="0" presStyleCnt="6"/>
      <dgm:spPr/>
      <dgm:t>
        <a:bodyPr/>
        <a:lstStyle/>
        <a:p>
          <a:endParaRPr lang="en-GB"/>
        </a:p>
      </dgm:t>
    </dgm:pt>
    <dgm:pt modelId="{4581A087-6960-4F43-AA6E-9C3373F4E7D7}" type="pres">
      <dgm:prSet presAssocID="{315CD495-12BE-4D8E-9D29-499A8450F0A7}" presName="hierRoot3" presStyleCnt="0"/>
      <dgm:spPr/>
      <dgm:t>
        <a:bodyPr/>
        <a:lstStyle/>
        <a:p>
          <a:endParaRPr lang="en-GB"/>
        </a:p>
      </dgm:t>
    </dgm:pt>
    <dgm:pt modelId="{26391B27-1148-40B2-A013-2C23780FA27C}" type="pres">
      <dgm:prSet presAssocID="{315CD495-12BE-4D8E-9D29-499A8450F0A7}" presName="composite3" presStyleCnt="0"/>
      <dgm:spPr/>
      <dgm:t>
        <a:bodyPr/>
        <a:lstStyle/>
        <a:p>
          <a:endParaRPr lang="en-GB"/>
        </a:p>
      </dgm:t>
    </dgm:pt>
    <dgm:pt modelId="{AB4E704A-B65B-4BD2-94B0-9F703189FC2F}" type="pres">
      <dgm:prSet presAssocID="{315CD495-12BE-4D8E-9D29-499A8450F0A7}" presName="background3" presStyleLbl="node3" presStyleIdx="0" presStyleCnt="6"/>
      <dgm:spPr>
        <a:effectLst>
          <a:outerShdw blurRad="50800" dist="38100" dir="2700000" algn="tl" rotWithShape="0">
            <a:prstClr val="black">
              <a:alpha val="40000"/>
            </a:prstClr>
          </a:outerShdw>
        </a:effectLst>
      </dgm:spPr>
      <dgm:t>
        <a:bodyPr/>
        <a:lstStyle/>
        <a:p>
          <a:endParaRPr lang="en-GB"/>
        </a:p>
      </dgm:t>
    </dgm:pt>
    <dgm:pt modelId="{F1EAA8E1-8C43-4D7D-BFF6-B3904B8DD326}" type="pres">
      <dgm:prSet presAssocID="{315CD495-12BE-4D8E-9D29-499A8450F0A7}" presName="text3" presStyleLbl="fgAcc3" presStyleIdx="0" presStyleCnt="6" custAng="0" custFlipHor="0">
        <dgm:presLayoutVars>
          <dgm:chPref val="3"/>
        </dgm:presLayoutVars>
      </dgm:prSet>
      <dgm:spPr/>
      <dgm:t>
        <a:bodyPr/>
        <a:lstStyle/>
        <a:p>
          <a:endParaRPr lang="en-GB"/>
        </a:p>
      </dgm:t>
    </dgm:pt>
    <dgm:pt modelId="{981BBC93-C502-471C-A6BF-41785B7B1CD7}" type="pres">
      <dgm:prSet presAssocID="{315CD495-12BE-4D8E-9D29-499A8450F0A7}" presName="hierChild4" presStyleCnt="0"/>
      <dgm:spPr/>
      <dgm:t>
        <a:bodyPr/>
        <a:lstStyle/>
        <a:p>
          <a:endParaRPr lang="en-GB"/>
        </a:p>
      </dgm:t>
    </dgm:pt>
    <dgm:pt modelId="{72DE6A42-7707-4F5C-94E0-EF451FD69D5B}" type="pres">
      <dgm:prSet presAssocID="{10C6D74D-9054-4B4C-815F-E7E41FE96AC8}" presName="Name17" presStyleLbl="parChTrans1D3" presStyleIdx="1" presStyleCnt="6"/>
      <dgm:spPr/>
      <dgm:t>
        <a:bodyPr/>
        <a:lstStyle/>
        <a:p>
          <a:endParaRPr lang="en-GB"/>
        </a:p>
      </dgm:t>
    </dgm:pt>
    <dgm:pt modelId="{FA0EAA2D-328E-4857-B5AB-877EBBDA5AC9}" type="pres">
      <dgm:prSet presAssocID="{DBB5A09B-99D2-435D-A2FC-CFC42105909F}" presName="hierRoot3" presStyleCnt="0"/>
      <dgm:spPr/>
      <dgm:t>
        <a:bodyPr/>
        <a:lstStyle/>
        <a:p>
          <a:endParaRPr lang="en-GB"/>
        </a:p>
      </dgm:t>
    </dgm:pt>
    <dgm:pt modelId="{BA0BCFE8-FD90-4FA7-B617-4870769CFBBD}" type="pres">
      <dgm:prSet presAssocID="{DBB5A09B-99D2-435D-A2FC-CFC42105909F}" presName="composite3" presStyleCnt="0"/>
      <dgm:spPr/>
      <dgm:t>
        <a:bodyPr/>
        <a:lstStyle/>
        <a:p>
          <a:endParaRPr lang="en-GB"/>
        </a:p>
      </dgm:t>
    </dgm:pt>
    <dgm:pt modelId="{8AAE8427-AAF1-4795-987D-B11E4875567E}" type="pres">
      <dgm:prSet presAssocID="{DBB5A09B-99D2-435D-A2FC-CFC42105909F}" presName="background3" presStyleLbl="node3" presStyleIdx="1" presStyleCnt="6"/>
      <dgm:spPr>
        <a:effectLst>
          <a:outerShdw blurRad="50800" dist="38100" dir="2700000" algn="tl" rotWithShape="0">
            <a:prstClr val="black">
              <a:alpha val="40000"/>
            </a:prstClr>
          </a:outerShdw>
        </a:effectLst>
      </dgm:spPr>
      <dgm:t>
        <a:bodyPr/>
        <a:lstStyle/>
        <a:p>
          <a:endParaRPr lang="en-GB"/>
        </a:p>
      </dgm:t>
    </dgm:pt>
    <dgm:pt modelId="{C7A013DB-627D-4ABE-B719-DB2825F0B954}" type="pres">
      <dgm:prSet presAssocID="{DBB5A09B-99D2-435D-A2FC-CFC42105909F}" presName="text3" presStyleLbl="fgAcc3" presStyleIdx="1" presStyleCnt="6" custAng="0" custFlipHor="0" custLinFactY="52357" custLinFactNeighborX="-91795" custLinFactNeighborY="100000">
        <dgm:presLayoutVars>
          <dgm:chPref val="3"/>
        </dgm:presLayoutVars>
      </dgm:prSet>
      <dgm:spPr/>
      <dgm:t>
        <a:bodyPr/>
        <a:lstStyle/>
        <a:p>
          <a:endParaRPr lang="en-GB"/>
        </a:p>
      </dgm:t>
    </dgm:pt>
    <dgm:pt modelId="{E20286C9-4DEE-46FE-A817-1CEC7A660320}" type="pres">
      <dgm:prSet presAssocID="{DBB5A09B-99D2-435D-A2FC-CFC42105909F}" presName="hierChild4" presStyleCnt="0"/>
      <dgm:spPr/>
      <dgm:t>
        <a:bodyPr/>
        <a:lstStyle/>
        <a:p>
          <a:endParaRPr lang="en-GB"/>
        </a:p>
      </dgm:t>
    </dgm:pt>
    <dgm:pt modelId="{97BC4563-2300-46F5-87B8-CEA7E371DD01}" type="pres">
      <dgm:prSet presAssocID="{3C078D6D-CB9C-4A5C-B67A-8277E467E795}" presName="Name17" presStyleLbl="parChTrans1D3" presStyleIdx="2" presStyleCnt="6"/>
      <dgm:spPr/>
      <dgm:t>
        <a:bodyPr/>
        <a:lstStyle/>
        <a:p>
          <a:endParaRPr lang="en-GB"/>
        </a:p>
      </dgm:t>
    </dgm:pt>
    <dgm:pt modelId="{EB4E1479-59A4-48B1-A248-5775707902DE}" type="pres">
      <dgm:prSet presAssocID="{020F5FED-A337-4F9E-B444-FBA5492F47F1}" presName="hierRoot3" presStyleCnt="0"/>
      <dgm:spPr/>
      <dgm:t>
        <a:bodyPr/>
        <a:lstStyle/>
        <a:p>
          <a:endParaRPr lang="en-GB"/>
        </a:p>
      </dgm:t>
    </dgm:pt>
    <dgm:pt modelId="{44529D58-68A0-457D-B002-4095722AE953}" type="pres">
      <dgm:prSet presAssocID="{020F5FED-A337-4F9E-B444-FBA5492F47F1}" presName="composite3" presStyleCnt="0"/>
      <dgm:spPr/>
      <dgm:t>
        <a:bodyPr/>
        <a:lstStyle/>
        <a:p>
          <a:endParaRPr lang="en-GB"/>
        </a:p>
      </dgm:t>
    </dgm:pt>
    <dgm:pt modelId="{96A7094E-6461-46B2-8D8C-E5FA966360F2}" type="pres">
      <dgm:prSet presAssocID="{020F5FED-A337-4F9E-B444-FBA5492F47F1}" presName="background3" presStyleLbl="node3" presStyleIdx="2" presStyleCnt="6"/>
      <dgm:spPr>
        <a:effectLst>
          <a:outerShdw blurRad="50800" dist="38100" dir="2700000" algn="tl" rotWithShape="0">
            <a:prstClr val="black">
              <a:alpha val="40000"/>
            </a:prstClr>
          </a:outerShdw>
        </a:effectLst>
      </dgm:spPr>
      <dgm:t>
        <a:bodyPr/>
        <a:lstStyle/>
        <a:p>
          <a:endParaRPr lang="en-GB"/>
        </a:p>
      </dgm:t>
    </dgm:pt>
    <dgm:pt modelId="{6B6CD25B-63F3-48E3-86C6-1DC4516F69BA}" type="pres">
      <dgm:prSet presAssocID="{020F5FED-A337-4F9E-B444-FBA5492F47F1}" presName="text3" presStyleLbl="fgAcc3" presStyleIdx="2" presStyleCnt="6" custAng="0" custFlipHor="0" custLinFactX="-20716" custLinFactNeighborX="-100000" custLinFactNeighborY="1761">
        <dgm:presLayoutVars>
          <dgm:chPref val="3"/>
        </dgm:presLayoutVars>
      </dgm:prSet>
      <dgm:spPr/>
      <dgm:t>
        <a:bodyPr/>
        <a:lstStyle/>
        <a:p>
          <a:endParaRPr lang="en-GB"/>
        </a:p>
      </dgm:t>
    </dgm:pt>
    <dgm:pt modelId="{CAD42377-F5C1-4593-9194-D9CFE1E5BD47}" type="pres">
      <dgm:prSet presAssocID="{020F5FED-A337-4F9E-B444-FBA5492F47F1}" presName="hierChild4" presStyleCnt="0"/>
      <dgm:spPr/>
      <dgm:t>
        <a:bodyPr/>
        <a:lstStyle/>
        <a:p>
          <a:endParaRPr lang="en-GB"/>
        </a:p>
      </dgm:t>
    </dgm:pt>
    <dgm:pt modelId="{9F44302B-DDBC-40E5-AAE6-77BA29970F19}" type="pres">
      <dgm:prSet presAssocID="{EF79A865-F719-4685-847F-F8234BA181DB}" presName="Name17" presStyleLbl="parChTrans1D3" presStyleIdx="3" presStyleCnt="6"/>
      <dgm:spPr/>
      <dgm:t>
        <a:bodyPr/>
        <a:lstStyle/>
        <a:p>
          <a:endParaRPr lang="en-GB"/>
        </a:p>
      </dgm:t>
    </dgm:pt>
    <dgm:pt modelId="{421A9834-851E-4C6E-8F09-1491FDD6B19D}" type="pres">
      <dgm:prSet presAssocID="{01E5FA30-1953-42E8-B623-0CAC2589214A}" presName="hierRoot3" presStyleCnt="0"/>
      <dgm:spPr/>
      <dgm:t>
        <a:bodyPr/>
        <a:lstStyle/>
        <a:p>
          <a:endParaRPr lang="en-GB"/>
        </a:p>
      </dgm:t>
    </dgm:pt>
    <dgm:pt modelId="{FA1D7F5F-97D7-4D06-B105-794B17D7FE9A}" type="pres">
      <dgm:prSet presAssocID="{01E5FA30-1953-42E8-B623-0CAC2589214A}" presName="composite3" presStyleCnt="0"/>
      <dgm:spPr/>
      <dgm:t>
        <a:bodyPr/>
        <a:lstStyle/>
        <a:p>
          <a:endParaRPr lang="en-GB"/>
        </a:p>
      </dgm:t>
    </dgm:pt>
    <dgm:pt modelId="{AC5B0D6D-58B9-400E-BCEE-35747DD451B8}" type="pres">
      <dgm:prSet presAssocID="{01E5FA30-1953-42E8-B623-0CAC2589214A}" presName="background3" presStyleLbl="node3" presStyleIdx="3" presStyleCnt="6"/>
      <dgm:spPr>
        <a:effectLst>
          <a:outerShdw blurRad="50800" dist="38100" dir="2700000" algn="tl" rotWithShape="0">
            <a:prstClr val="black">
              <a:alpha val="40000"/>
            </a:prstClr>
          </a:outerShdw>
        </a:effectLst>
      </dgm:spPr>
      <dgm:t>
        <a:bodyPr/>
        <a:lstStyle/>
        <a:p>
          <a:endParaRPr lang="en-GB"/>
        </a:p>
      </dgm:t>
    </dgm:pt>
    <dgm:pt modelId="{50B97601-BB6D-4CF0-B49F-74B3FBA7D17A}" type="pres">
      <dgm:prSet presAssocID="{01E5FA30-1953-42E8-B623-0CAC2589214A}" presName="text3" presStyleLbl="fgAcc3" presStyleIdx="3" presStyleCnt="6" custAng="0" custFlipHor="0" custLinFactX="-69978" custLinFactY="52357" custLinFactNeighborX="-100000" custLinFactNeighborY="100000">
        <dgm:presLayoutVars>
          <dgm:chPref val="3"/>
        </dgm:presLayoutVars>
      </dgm:prSet>
      <dgm:spPr/>
      <dgm:t>
        <a:bodyPr/>
        <a:lstStyle/>
        <a:p>
          <a:endParaRPr lang="en-GB"/>
        </a:p>
      </dgm:t>
    </dgm:pt>
    <dgm:pt modelId="{88F43BFF-118C-4068-96D6-0DB07A3F4762}" type="pres">
      <dgm:prSet presAssocID="{01E5FA30-1953-42E8-B623-0CAC2589214A}" presName="hierChild4" presStyleCnt="0"/>
      <dgm:spPr/>
      <dgm:t>
        <a:bodyPr/>
        <a:lstStyle/>
        <a:p>
          <a:endParaRPr lang="en-GB"/>
        </a:p>
      </dgm:t>
    </dgm:pt>
    <dgm:pt modelId="{4FE07996-E3F1-44A9-9E8C-93E691F0301D}" type="pres">
      <dgm:prSet presAssocID="{34B137C0-2487-4F80-8CCE-651A397F823B}" presName="Name10" presStyleLbl="parChTrans1D2" presStyleIdx="1" presStyleCnt="2"/>
      <dgm:spPr/>
      <dgm:t>
        <a:bodyPr/>
        <a:lstStyle/>
        <a:p>
          <a:endParaRPr lang="en-GB"/>
        </a:p>
      </dgm:t>
    </dgm:pt>
    <dgm:pt modelId="{16CDBBB8-EA82-4B84-8DAC-AB62AAF0A806}" type="pres">
      <dgm:prSet presAssocID="{C7033AC3-143B-411A-A1A1-E7992DAE00F1}" presName="hierRoot2" presStyleCnt="0"/>
      <dgm:spPr/>
      <dgm:t>
        <a:bodyPr/>
        <a:lstStyle/>
        <a:p>
          <a:endParaRPr lang="en-GB"/>
        </a:p>
      </dgm:t>
    </dgm:pt>
    <dgm:pt modelId="{0D6DE7C1-D7B6-46E8-96CE-0F8E6AD118C8}" type="pres">
      <dgm:prSet presAssocID="{C7033AC3-143B-411A-A1A1-E7992DAE00F1}" presName="composite2" presStyleCnt="0"/>
      <dgm:spPr/>
      <dgm:t>
        <a:bodyPr/>
        <a:lstStyle/>
        <a:p>
          <a:endParaRPr lang="en-GB"/>
        </a:p>
      </dgm:t>
    </dgm:pt>
    <dgm:pt modelId="{BBEE58D4-C38B-4465-9FBB-69CF96633D8F}" type="pres">
      <dgm:prSet presAssocID="{C7033AC3-143B-411A-A1A1-E7992DAE00F1}" presName="background2" presStyleLbl="node2" presStyleIdx="1" presStyleCnt="2"/>
      <dgm:spPr>
        <a:ln>
          <a:solidFill>
            <a:schemeClr val="accent6">
              <a:lumMod val="50000"/>
            </a:schemeClr>
          </a:solidFill>
        </a:ln>
        <a:effectLst>
          <a:outerShdw blurRad="50800" dist="38100" dir="2700000" algn="tl" rotWithShape="0">
            <a:prstClr val="black">
              <a:alpha val="40000"/>
            </a:prstClr>
          </a:outerShdw>
        </a:effectLst>
      </dgm:spPr>
      <dgm:t>
        <a:bodyPr/>
        <a:lstStyle/>
        <a:p>
          <a:endParaRPr lang="en-GB"/>
        </a:p>
      </dgm:t>
    </dgm:pt>
    <dgm:pt modelId="{22A3A420-D748-415D-A2FD-74AE42EA3923}" type="pres">
      <dgm:prSet presAssocID="{C7033AC3-143B-411A-A1A1-E7992DAE00F1}" presName="text2" presStyleLbl="fgAcc2" presStyleIdx="1" presStyleCnt="2" custAng="0" custFlipHor="0" custLinFactNeighborX="5710" custLinFactNeighborY="39">
        <dgm:presLayoutVars>
          <dgm:chPref val="3"/>
        </dgm:presLayoutVars>
      </dgm:prSet>
      <dgm:spPr/>
      <dgm:t>
        <a:bodyPr/>
        <a:lstStyle/>
        <a:p>
          <a:endParaRPr lang="en-GB"/>
        </a:p>
      </dgm:t>
    </dgm:pt>
    <dgm:pt modelId="{71A272D4-CACA-4C02-8ACE-FABBAAE58DE8}" type="pres">
      <dgm:prSet presAssocID="{C7033AC3-143B-411A-A1A1-E7992DAE00F1}" presName="hierChild3" presStyleCnt="0"/>
      <dgm:spPr/>
      <dgm:t>
        <a:bodyPr/>
        <a:lstStyle/>
        <a:p>
          <a:endParaRPr lang="en-GB"/>
        </a:p>
      </dgm:t>
    </dgm:pt>
    <dgm:pt modelId="{1EF67A97-C01E-40F0-AE03-C6EA2B9A7A2C}" type="pres">
      <dgm:prSet presAssocID="{E93B4AEE-96E2-4239-9643-B69A48C29D01}" presName="Name17" presStyleLbl="parChTrans1D3" presStyleIdx="4" presStyleCnt="6"/>
      <dgm:spPr/>
      <dgm:t>
        <a:bodyPr/>
        <a:lstStyle/>
        <a:p>
          <a:endParaRPr lang="en-GB"/>
        </a:p>
      </dgm:t>
    </dgm:pt>
    <dgm:pt modelId="{AD0003DD-F6E2-4F93-87A0-69DDCCBF4F6D}" type="pres">
      <dgm:prSet presAssocID="{3FD0700A-4C07-451F-851A-7435FD5F53F0}" presName="hierRoot3" presStyleCnt="0"/>
      <dgm:spPr/>
      <dgm:t>
        <a:bodyPr/>
        <a:lstStyle/>
        <a:p>
          <a:endParaRPr lang="en-GB"/>
        </a:p>
      </dgm:t>
    </dgm:pt>
    <dgm:pt modelId="{F66931D7-DC77-4C71-99C1-7637346C6E2D}" type="pres">
      <dgm:prSet presAssocID="{3FD0700A-4C07-451F-851A-7435FD5F53F0}" presName="composite3" presStyleCnt="0"/>
      <dgm:spPr/>
      <dgm:t>
        <a:bodyPr/>
        <a:lstStyle/>
        <a:p>
          <a:endParaRPr lang="en-GB"/>
        </a:p>
      </dgm:t>
    </dgm:pt>
    <dgm:pt modelId="{F188B60C-9903-4897-AE51-6523E26B7C4E}" type="pres">
      <dgm:prSet presAssocID="{3FD0700A-4C07-451F-851A-7435FD5F53F0}" presName="background3" presStyleLbl="node3" presStyleIdx="4" presStyleCnt="6"/>
      <dgm:spPr>
        <a:ln>
          <a:solidFill>
            <a:schemeClr val="accent6">
              <a:lumMod val="50000"/>
            </a:schemeClr>
          </a:solidFill>
        </a:ln>
        <a:effectLst>
          <a:outerShdw blurRad="50800" dist="38100" dir="2700000" algn="tl" rotWithShape="0">
            <a:prstClr val="black">
              <a:alpha val="40000"/>
            </a:prstClr>
          </a:outerShdw>
        </a:effectLst>
      </dgm:spPr>
      <dgm:t>
        <a:bodyPr/>
        <a:lstStyle/>
        <a:p>
          <a:endParaRPr lang="en-GB"/>
        </a:p>
      </dgm:t>
    </dgm:pt>
    <dgm:pt modelId="{3A3A5F05-D7CF-4A7F-9B74-7EBFB6DF913C}" type="pres">
      <dgm:prSet presAssocID="{3FD0700A-4C07-451F-851A-7435FD5F53F0}" presName="text3" presStyleLbl="fgAcc3" presStyleIdx="4" presStyleCnt="6" custAng="0" custFlipHor="0" custLinFactNeighborX="-85909" custLinFactNeighborY="10617">
        <dgm:presLayoutVars>
          <dgm:chPref val="3"/>
        </dgm:presLayoutVars>
      </dgm:prSet>
      <dgm:spPr/>
      <dgm:t>
        <a:bodyPr/>
        <a:lstStyle/>
        <a:p>
          <a:endParaRPr lang="en-GB"/>
        </a:p>
      </dgm:t>
    </dgm:pt>
    <dgm:pt modelId="{F9D2871E-4DE9-4986-AF7A-E549A39CD811}" type="pres">
      <dgm:prSet presAssocID="{3FD0700A-4C07-451F-851A-7435FD5F53F0}" presName="hierChild4" presStyleCnt="0"/>
      <dgm:spPr/>
      <dgm:t>
        <a:bodyPr/>
        <a:lstStyle/>
        <a:p>
          <a:endParaRPr lang="en-GB"/>
        </a:p>
      </dgm:t>
    </dgm:pt>
    <dgm:pt modelId="{9460371A-B8C2-48B5-B326-24A892E56079}" type="pres">
      <dgm:prSet presAssocID="{4F20569F-E9C5-4660-8FDB-AE3F1C7E2FA7}" presName="Name17" presStyleLbl="parChTrans1D3" presStyleIdx="5" presStyleCnt="6"/>
      <dgm:spPr/>
      <dgm:t>
        <a:bodyPr/>
        <a:lstStyle/>
        <a:p>
          <a:endParaRPr lang="en-GB"/>
        </a:p>
      </dgm:t>
    </dgm:pt>
    <dgm:pt modelId="{33D1FC6B-0033-4CC4-BC8F-70BE6F629B20}" type="pres">
      <dgm:prSet presAssocID="{0630E1DA-3474-48EB-BA25-26E1FB9E830E}" presName="hierRoot3" presStyleCnt="0"/>
      <dgm:spPr/>
      <dgm:t>
        <a:bodyPr/>
        <a:lstStyle/>
        <a:p>
          <a:endParaRPr lang="en-GB"/>
        </a:p>
      </dgm:t>
    </dgm:pt>
    <dgm:pt modelId="{1A36DCF4-BD1F-4F09-A3B0-852EC597DCC4}" type="pres">
      <dgm:prSet presAssocID="{0630E1DA-3474-48EB-BA25-26E1FB9E830E}" presName="composite3" presStyleCnt="0"/>
      <dgm:spPr/>
      <dgm:t>
        <a:bodyPr/>
        <a:lstStyle/>
        <a:p>
          <a:endParaRPr lang="en-GB"/>
        </a:p>
      </dgm:t>
    </dgm:pt>
    <dgm:pt modelId="{F09AC538-E69F-442A-A507-7456DF6E5FE7}" type="pres">
      <dgm:prSet presAssocID="{0630E1DA-3474-48EB-BA25-26E1FB9E830E}" presName="background3" presStyleLbl="node3" presStyleIdx="5" presStyleCnt="6"/>
      <dgm:spPr>
        <a:ln>
          <a:solidFill>
            <a:schemeClr val="accent6">
              <a:lumMod val="50000"/>
            </a:schemeClr>
          </a:solidFill>
        </a:ln>
        <a:effectLst>
          <a:outerShdw blurRad="50800" dist="38100" dir="2700000" algn="tl" rotWithShape="0">
            <a:prstClr val="black">
              <a:alpha val="40000"/>
            </a:prstClr>
          </a:outerShdw>
        </a:effectLst>
      </dgm:spPr>
      <dgm:t>
        <a:bodyPr/>
        <a:lstStyle/>
        <a:p>
          <a:endParaRPr lang="en-GB"/>
        </a:p>
      </dgm:t>
    </dgm:pt>
    <dgm:pt modelId="{64EE4BAE-D076-41CA-9633-4DBC8A45F30D}" type="pres">
      <dgm:prSet presAssocID="{0630E1DA-3474-48EB-BA25-26E1FB9E830E}" presName="text3" presStyleLbl="fgAcc3" presStyleIdx="5" presStyleCnt="6" custAng="0" custFlipHor="0" custLinFactNeighborX="-63611" custLinFactNeighborY="10448">
        <dgm:presLayoutVars>
          <dgm:chPref val="3"/>
        </dgm:presLayoutVars>
      </dgm:prSet>
      <dgm:spPr/>
      <dgm:t>
        <a:bodyPr/>
        <a:lstStyle/>
        <a:p>
          <a:endParaRPr lang="en-GB"/>
        </a:p>
      </dgm:t>
    </dgm:pt>
    <dgm:pt modelId="{11C1CD43-E648-4591-88F7-6A2EFB1F6AAF}" type="pres">
      <dgm:prSet presAssocID="{0630E1DA-3474-48EB-BA25-26E1FB9E830E}" presName="hierChild4" presStyleCnt="0"/>
      <dgm:spPr/>
      <dgm:t>
        <a:bodyPr/>
        <a:lstStyle/>
        <a:p>
          <a:endParaRPr lang="en-GB"/>
        </a:p>
      </dgm:t>
    </dgm:pt>
  </dgm:ptLst>
  <dgm:cxnLst>
    <dgm:cxn modelId="{F551F1EA-FEF8-4BF1-84B5-FAA533DAE531}" srcId="{0B81AA19-84B7-4A6A-9F6F-0B651E7D1C08}" destId="{1EA126C5-836B-4AC8-A3C5-EE331F351E29}" srcOrd="0" destOrd="0" parTransId="{864D98FA-A880-43E2-9952-510017C07F7C}" sibTransId="{91EDC307-1B00-44D9-85E9-339282E68038}"/>
    <dgm:cxn modelId="{3CA4C4AF-9B22-4AC3-9127-F4C55493E92C}" srcId="{1EA126C5-836B-4AC8-A3C5-EE331F351E29}" destId="{01E5FA30-1953-42E8-B623-0CAC2589214A}" srcOrd="3" destOrd="0" parTransId="{EF79A865-F719-4685-847F-F8234BA181DB}" sibTransId="{60557AED-B45F-4E06-80A2-05D9E6C35B22}"/>
    <dgm:cxn modelId="{9F3D4D49-65F5-4F83-A234-4E8F2CF96484}" type="presOf" srcId="{01E5FA30-1953-42E8-B623-0CAC2589214A}" destId="{50B97601-BB6D-4CF0-B49F-74B3FBA7D17A}" srcOrd="0" destOrd="0" presId="urn:microsoft.com/office/officeart/2005/8/layout/hierarchy1"/>
    <dgm:cxn modelId="{72668AF3-DE2B-4FEA-89DA-BD039F4AF5B7}" type="presOf" srcId="{10C6D74D-9054-4B4C-815F-E7E41FE96AC8}" destId="{72DE6A42-7707-4F5C-94E0-EF451FD69D5B}" srcOrd="0" destOrd="0" presId="urn:microsoft.com/office/officeart/2005/8/layout/hierarchy1"/>
    <dgm:cxn modelId="{05E3FE04-4CE1-4D2C-88BD-450BCA22656C}" type="presOf" srcId="{CB95EBBC-3DC0-4FFA-9EEA-0422C260CF2D}" destId="{D278E9F0-5094-4760-8BF4-D3F2D2AAC264}" srcOrd="0" destOrd="0" presId="urn:microsoft.com/office/officeart/2005/8/layout/hierarchy1"/>
    <dgm:cxn modelId="{4134D3E2-5578-4B64-A37C-A1071E773184}" type="presOf" srcId="{3FD0700A-4C07-451F-851A-7435FD5F53F0}" destId="{3A3A5F05-D7CF-4A7F-9B74-7EBFB6DF913C}" srcOrd="0" destOrd="0" presId="urn:microsoft.com/office/officeart/2005/8/layout/hierarchy1"/>
    <dgm:cxn modelId="{4AB2FDD4-DF94-4266-A56E-BD8F44D89C0B}" type="presOf" srcId="{020F5FED-A337-4F9E-B444-FBA5492F47F1}" destId="{6B6CD25B-63F3-48E3-86C6-1DC4516F69BA}" srcOrd="0" destOrd="0" presId="urn:microsoft.com/office/officeart/2005/8/layout/hierarchy1"/>
    <dgm:cxn modelId="{74E17042-6F7B-4101-95D6-802CAD50EBB2}" type="presOf" srcId="{34B137C0-2487-4F80-8CCE-651A397F823B}" destId="{4FE07996-E3F1-44A9-9E8C-93E691F0301D}" srcOrd="0" destOrd="0" presId="urn:microsoft.com/office/officeart/2005/8/layout/hierarchy1"/>
    <dgm:cxn modelId="{A7BD095C-C650-4F2E-980F-BD21D152C830}" srcId="{1EA126C5-836B-4AC8-A3C5-EE331F351E29}" destId="{315CD495-12BE-4D8E-9D29-499A8450F0A7}" srcOrd="0" destOrd="0" parTransId="{CB95EBBC-3DC0-4FFA-9EEA-0422C260CF2D}" sibTransId="{A21CECE9-6F2D-4699-B2EB-78DF354D3D7F}"/>
    <dgm:cxn modelId="{59D77FB5-5D33-48DB-8843-00632AAFA697}" srcId="{1EA126C5-836B-4AC8-A3C5-EE331F351E29}" destId="{020F5FED-A337-4F9E-B444-FBA5492F47F1}" srcOrd="2" destOrd="0" parTransId="{3C078D6D-CB9C-4A5C-B67A-8277E467E795}" sibTransId="{BA760964-1578-4537-964B-65034B89B4A1}"/>
    <dgm:cxn modelId="{C3A26DEE-CE25-48D3-BB7C-CF18E5C9E5AD}" type="presOf" srcId="{4F20569F-E9C5-4660-8FDB-AE3F1C7E2FA7}" destId="{9460371A-B8C2-48B5-B326-24A892E56079}" srcOrd="0" destOrd="0" presId="urn:microsoft.com/office/officeart/2005/8/layout/hierarchy1"/>
    <dgm:cxn modelId="{F4DDFD07-C509-49DB-9A42-D8B2500B9287}" srcId="{5897EBB6-9E78-442C-BA1B-6495A5CFFFEE}" destId="{0B81AA19-84B7-4A6A-9F6F-0B651E7D1C08}" srcOrd="0" destOrd="0" parTransId="{3BA64719-6D7B-4110-9470-3EE738E9DFD7}" sibTransId="{8CADD7B8-B0A9-441B-A3A8-8AD87536E3CA}"/>
    <dgm:cxn modelId="{6B9EF372-961B-4CB2-8F8C-E4829B9B2D75}" type="presOf" srcId="{DBB5A09B-99D2-435D-A2FC-CFC42105909F}" destId="{C7A013DB-627D-4ABE-B719-DB2825F0B954}" srcOrd="0" destOrd="0" presId="urn:microsoft.com/office/officeart/2005/8/layout/hierarchy1"/>
    <dgm:cxn modelId="{FEBF288E-894D-43B5-A645-D02DFFBFF50E}" type="presOf" srcId="{E93B4AEE-96E2-4239-9643-B69A48C29D01}" destId="{1EF67A97-C01E-40F0-AE03-C6EA2B9A7A2C}" srcOrd="0" destOrd="0" presId="urn:microsoft.com/office/officeart/2005/8/layout/hierarchy1"/>
    <dgm:cxn modelId="{9B45DE43-F370-4B8B-8351-FDCDBEABF000}" type="presOf" srcId="{315CD495-12BE-4D8E-9D29-499A8450F0A7}" destId="{F1EAA8E1-8C43-4D7D-BFF6-B3904B8DD326}" srcOrd="0" destOrd="0" presId="urn:microsoft.com/office/officeart/2005/8/layout/hierarchy1"/>
    <dgm:cxn modelId="{F50BB108-AB32-496A-81D6-26A4CF5CDE59}" type="presOf" srcId="{864D98FA-A880-43E2-9952-510017C07F7C}" destId="{E0DBCDEA-F22D-422F-A668-4DF6D4465425}" srcOrd="0" destOrd="0" presId="urn:microsoft.com/office/officeart/2005/8/layout/hierarchy1"/>
    <dgm:cxn modelId="{73D8041E-3062-46DC-8C6C-3164F3743402}" srcId="{C7033AC3-143B-411A-A1A1-E7992DAE00F1}" destId="{3FD0700A-4C07-451F-851A-7435FD5F53F0}" srcOrd="0" destOrd="0" parTransId="{E93B4AEE-96E2-4239-9643-B69A48C29D01}" sibTransId="{92F6DFF6-D8E9-4BB5-99A7-AD5E3CB5DF3C}"/>
    <dgm:cxn modelId="{1E7C1833-F2E1-49EC-AA1B-251903033AF1}" srcId="{1EA126C5-836B-4AC8-A3C5-EE331F351E29}" destId="{DBB5A09B-99D2-435D-A2FC-CFC42105909F}" srcOrd="1" destOrd="0" parTransId="{10C6D74D-9054-4B4C-815F-E7E41FE96AC8}" sibTransId="{CF23C25F-16CC-47E1-83BD-73E381D173DF}"/>
    <dgm:cxn modelId="{C1B33BFD-D52F-4BDD-A18E-235789CB3991}" type="presOf" srcId="{3C078D6D-CB9C-4A5C-B67A-8277E467E795}" destId="{97BC4563-2300-46F5-87B8-CEA7E371DD01}" srcOrd="0" destOrd="0" presId="urn:microsoft.com/office/officeart/2005/8/layout/hierarchy1"/>
    <dgm:cxn modelId="{14330EE0-E54B-46BA-B55A-B8FBAC67D5FE}" type="presOf" srcId="{5897EBB6-9E78-442C-BA1B-6495A5CFFFEE}" destId="{8C09F306-AEB9-4846-B759-32C4F34E38F9}" srcOrd="0" destOrd="0" presId="urn:microsoft.com/office/officeart/2005/8/layout/hierarchy1"/>
    <dgm:cxn modelId="{0D56623A-C6DA-4478-83CE-9B3AF654E2CC}" type="presOf" srcId="{EF79A865-F719-4685-847F-F8234BA181DB}" destId="{9F44302B-DDBC-40E5-AAE6-77BA29970F19}" srcOrd="0" destOrd="0" presId="urn:microsoft.com/office/officeart/2005/8/layout/hierarchy1"/>
    <dgm:cxn modelId="{3D2BB01F-6BCD-46FB-9F5D-5DAD0319EB6C}" type="presOf" srcId="{1EA126C5-836B-4AC8-A3C5-EE331F351E29}" destId="{D0A53AC0-EBB9-4594-B27B-F1DC9A3A04CE}" srcOrd="0" destOrd="0" presId="urn:microsoft.com/office/officeart/2005/8/layout/hierarchy1"/>
    <dgm:cxn modelId="{CD618CBE-4D56-4D74-9463-FAE05DF57B96}" type="presOf" srcId="{C7033AC3-143B-411A-A1A1-E7992DAE00F1}" destId="{22A3A420-D748-415D-A2FD-74AE42EA3923}" srcOrd="0" destOrd="0" presId="urn:microsoft.com/office/officeart/2005/8/layout/hierarchy1"/>
    <dgm:cxn modelId="{F3DA6CD3-481E-4B91-A148-2A1C5C5489E3}" srcId="{C7033AC3-143B-411A-A1A1-E7992DAE00F1}" destId="{0630E1DA-3474-48EB-BA25-26E1FB9E830E}" srcOrd="1" destOrd="0" parTransId="{4F20569F-E9C5-4660-8FDB-AE3F1C7E2FA7}" sibTransId="{64E1F418-F71B-4727-ACC7-EF4D466F3B86}"/>
    <dgm:cxn modelId="{1FD7A624-7A48-4876-8C8F-8533A868F569}" srcId="{0B81AA19-84B7-4A6A-9F6F-0B651E7D1C08}" destId="{C7033AC3-143B-411A-A1A1-E7992DAE00F1}" srcOrd="1" destOrd="0" parTransId="{34B137C0-2487-4F80-8CCE-651A397F823B}" sibTransId="{9C215148-B839-441E-87E6-0A4D62045C3B}"/>
    <dgm:cxn modelId="{392268E1-B76F-459A-865B-9E477BB2F9BE}" type="presOf" srcId="{0630E1DA-3474-48EB-BA25-26E1FB9E830E}" destId="{64EE4BAE-D076-41CA-9633-4DBC8A45F30D}" srcOrd="0" destOrd="0" presId="urn:microsoft.com/office/officeart/2005/8/layout/hierarchy1"/>
    <dgm:cxn modelId="{E3EB89D5-6D37-4B32-8925-A8937837B804}" type="presOf" srcId="{0B81AA19-84B7-4A6A-9F6F-0B651E7D1C08}" destId="{17FAC42A-9D13-480C-B76B-FEBE2F808DC8}" srcOrd="0" destOrd="0" presId="urn:microsoft.com/office/officeart/2005/8/layout/hierarchy1"/>
    <dgm:cxn modelId="{A3EDD327-7519-4F53-8B20-441CC94B531E}" type="presParOf" srcId="{8C09F306-AEB9-4846-B759-32C4F34E38F9}" destId="{63F62325-0D63-41D6-9FA0-16ECC644AAD8}" srcOrd="0" destOrd="0" presId="urn:microsoft.com/office/officeart/2005/8/layout/hierarchy1"/>
    <dgm:cxn modelId="{BA705960-DD20-450C-BDB3-CA7D589234D4}" type="presParOf" srcId="{63F62325-0D63-41D6-9FA0-16ECC644AAD8}" destId="{17F182BD-85D5-4039-8AB2-C2A28D80A923}" srcOrd="0" destOrd="0" presId="urn:microsoft.com/office/officeart/2005/8/layout/hierarchy1"/>
    <dgm:cxn modelId="{068F1FB5-4033-46CC-AA39-AD865F04BFFE}" type="presParOf" srcId="{17F182BD-85D5-4039-8AB2-C2A28D80A923}" destId="{3D0EE392-3BE5-4E1B-ADE9-FD9DBB02B53C}" srcOrd="0" destOrd="0" presId="urn:microsoft.com/office/officeart/2005/8/layout/hierarchy1"/>
    <dgm:cxn modelId="{2DB95F8B-D40F-4186-91BF-AF000C17510B}" type="presParOf" srcId="{17F182BD-85D5-4039-8AB2-C2A28D80A923}" destId="{17FAC42A-9D13-480C-B76B-FEBE2F808DC8}" srcOrd="1" destOrd="0" presId="urn:microsoft.com/office/officeart/2005/8/layout/hierarchy1"/>
    <dgm:cxn modelId="{2F7777B0-FDA9-461B-97EE-B9333C413191}" type="presParOf" srcId="{63F62325-0D63-41D6-9FA0-16ECC644AAD8}" destId="{154E03B3-3F1A-42E5-B759-2F2E66C6EE01}" srcOrd="1" destOrd="0" presId="urn:microsoft.com/office/officeart/2005/8/layout/hierarchy1"/>
    <dgm:cxn modelId="{BD88A075-B6B7-413D-A82A-C6B396DAD7A7}" type="presParOf" srcId="{154E03B3-3F1A-42E5-B759-2F2E66C6EE01}" destId="{E0DBCDEA-F22D-422F-A668-4DF6D4465425}" srcOrd="0" destOrd="0" presId="urn:microsoft.com/office/officeart/2005/8/layout/hierarchy1"/>
    <dgm:cxn modelId="{3AB9D516-B483-410E-897E-42F4F68BF5F6}" type="presParOf" srcId="{154E03B3-3F1A-42E5-B759-2F2E66C6EE01}" destId="{BF5FC1E8-6621-4AA3-B4A0-75AF777494FD}" srcOrd="1" destOrd="0" presId="urn:microsoft.com/office/officeart/2005/8/layout/hierarchy1"/>
    <dgm:cxn modelId="{9E44F043-32F5-4033-BC2D-8D537E59F0E8}" type="presParOf" srcId="{BF5FC1E8-6621-4AA3-B4A0-75AF777494FD}" destId="{85BA97B2-C699-499D-BD17-197E421F8870}" srcOrd="0" destOrd="0" presId="urn:microsoft.com/office/officeart/2005/8/layout/hierarchy1"/>
    <dgm:cxn modelId="{BC655452-F5F3-4EFA-9E32-514D982A62D5}" type="presParOf" srcId="{85BA97B2-C699-499D-BD17-197E421F8870}" destId="{74B9D1E0-7106-4FFE-98C8-542944A68E74}" srcOrd="0" destOrd="0" presId="urn:microsoft.com/office/officeart/2005/8/layout/hierarchy1"/>
    <dgm:cxn modelId="{A13C3F36-3F9A-467F-A175-DB6628189037}" type="presParOf" srcId="{85BA97B2-C699-499D-BD17-197E421F8870}" destId="{D0A53AC0-EBB9-4594-B27B-F1DC9A3A04CE}" srcOrd="1" destOrd="0" presId="urn:microsoft.com/office/officeart/2005/8/layout/hierarchy1"/>
    <dgm:cxn modelId="{8FC9E750-613E-4B24-865D-409687212D7C}" type="presParOf" srcId="{BF5FC1E8-6621-4AA3-B4A0-75AF777494FD}" destId="{307E3D9B-D73A-44EE-82D9-69EAEF576E4C}" srcOrd="1" destOrd="0" presId="urn:microsoft.com/office/officeart/2005/8/layout/hierarchy1"/>
    <dgm:cxn modelId="{5DC11BF8-524B-41E2-BB5B-ED478DB4EED0}" type="presParOf" srcId="{307E3D9B-D73A-44EE-82D9-69EAEF576E4C}" destId="{D278E9F0-5094-4760-8BF4-D3F2D2AAC264}" srcOrd="0" destOrd="0" presId="urn:microsoft.com/office/officeart/2005/8/layout/hierarchy1"/>
    <dgm:cxn modelId="{7968691B-82C2-4684-B346-9B8056146727}" type="presParOf" srcId="{307E3D9B-D73A-44EE-82D9-69EAEF576E4C}" destId="{4581A087-6960-4F43-AA6E-9C3373F4E7D7}" srcOrd="1" destOrd="0" presId="urn:microsoft.com/office/officeart/2005/8/layout/hierarchy1"/>
    <dgm:cxn modelId="{B0AC4D00-3328-4379-88D7-B812AEE3A10A}" type="presParOf" srcId="{4581A087-6960-4F43-AA6E-9C3373F4E7D7}" destId="{26391B27-1148-40B2-A013-2C23780FA27C}" srcOrd="0" destOrd="0" presId="urn:microsoft.com/office/officeart/2005/8/layout/hierarchy1"/>
    <dgm:cxn modelId="{7D1A9FFC-FBBF-43C6-963B-0A04A5055DA6}" type="presParOf" srcId="{26391B27-1148-40B2-A013-2C23780FA27C}" destId="{AB4E704A-B65B-4BD2-94B0-9F703189FC2F}" srcOrd="0" destOrd="0" presId="urn:microsoft.com/office/officeart/2005/8/layout/hierarchy1"/>
    <dgm:cxn modelId="{C7BE5A54-0CB1-4D81-BDE6-3215C1708462}" type="presParOf" srcId="{26391B27-1148-40B2-A013-2C23780FA27C}" destId="{F1EAA8E1-8C43-4D7D-BFF6-B3904B8DD326}" srcOrd="1" destOrd="0" presId="urn:microsoft.com/office/officeart/2005/8/layout/hierarchy1"/>
    <dgm:cxn modelId="{B8F64386-E22B-4FE3-B391-FD87A8231D0B}" type="presParOf" srcId="{4581A087-6960-4F43-AA6E-9C3373F4E7D7}" destId="{981BBC93-C502-471C-A6BF-41785B7B1CD7}" srcOrd="1" destOrd="0" presId="urn:microsoft.com/office/officeart/2005/8/layout/hierarchy1"/>
    <dgm:cxn modelId="{0DD685E6-26EB-4DD9-9B02-84007D494772}" type="presParOf" srcId="{307E3D9B-D73A-44EE-82D9-69EAEF576E4C}" destId="{72DE6A42-7707-4F5C-94E0-EF451FD69D5B}" srcOrd="2" destOrd="0" presId="urn:microsoft.com/office/officeart/2005/8/layout/hierarchy1"/>
    <dgm:cxn modelId="{098FB9CD-9B52-412C-A0E8-A8619D54EF89}" type="presParOf" srcId="{307E3D9B-D73A-44EE-82D9-69EAEF576E4C}" destId="{FA0EAA2D-328E-4857-B5AB-877EBBDA5AC9}" srcOrd="3" destOrd="0" presId="urn:microsoft.com/office/officeart/2005/8/layout/hierarchy1"/>
    <dgm:cxn modelId="{2C2DB1E9-7319-43B2-A950-7ADBD6F955EB}" type="presParOf" srcId="{FA0EAA2D-328E-4857-B5AB-877EBBDA5AC9}" destId="{BA0BCFE8-FD90-4FA7-B617-4870769CFBBD}" srcOrd="0" destOrd="0" presId="urn:microsoft.com/office/officeart/2005/8/layout/hierarchy1"/>
    <dgm:cxn modelId="{942FA2DA-5F51-49E5-9BBE-E3D75133CA89}" type="presParOf" srcId="{BA0BCFE8-FD90-4FA7-B617-4870769CFBBD}" destId="{8AAE8427-AAF1-4795-987D-B11E4875567E}" srcOrd="0" destOrd="0" presId="urn:microsoft.com/office/officeart/2005/8/layout/hierarchy1"/>
    <dgm:cxn modelId="{B70B4F12-A414-48DD-82BA-701CEE45F441}" type="presParOf" srcId="{BA0BCFE8-FD90-4FA7-B617-4870769CFBBD}" destId="{C7A013DB-627D-4ABE-B719-DB2825F0B954}" srcOrd="1" destOrd="0" presId="urn:microsoft.com/office/officeart/2005/8/layout/hierarchy1"/>
    <dgm:cxn modelId="{0C4273BC-6645-4985-A09D-9787A585AA31}" type="presParOf" srcId="{FA0EAA2D-328E-4857-B5AB-877EBBDA5AC9}" destId="{E20286C9-4DEE-46FE-A817-1CEC7A660320}" srcOrd="1" destOrd="0" presId="urn:microsoft.com/office/officeart/2005/8/layout/hierarchy1"/>
    <dgm:cxn modelId="{9181543D-1661-430A-88AC-516AE25F1B0F}" type="presParOf" srcId="{307E3D9B-D73A-44EE-82D9-69EAEF576E4C}" destId="{97BC4563-2300-46F5-87B8-CEA7E371DD01}" srcOrd="4" destOrd="0" presId="urn:microsoft.com/office/officeart/2005/8/layout/hierarchy1"/>
    <dgm:cxn modelId="{67754929-8697-49D0-ADC8-78F3480B838D}" type="presParOf" srcId="{307E3D9B-D73A-44EE-82D9-69EAEF576E4C}" destId="{EB4E1479-59A4-48B1-A248-5775707902DE}" srcOrd="5" destOrd="0" presId="urn:microsoft.com/office/officeart/2005/8/layout/hierarchy1"/>
    <dgm:cxn modelId="{E2D1EC6C-0A03-444F-BB62-F9E9573F1D76}" type="presParOf" srcId="{EB4E1479-59A4-48B1-A248-5775707902DE}" destId="{44529D58-68A0-457D-B002-4095722AE953}" srcOrd="0" destOrd="0" presId="urn:microsoft.com/office/officeart/2005/8/layout/hierarchy1"/>
    <dgm:cxn modelId="{C4C20F48-E410-4312-A882-A6E8B6998DA4}" type="presParOf" srcId="{44529D58-68A0-457D-B002-4095722AE953}" destId="{96A7094E-6461-46B2-8D8C-E5FA966360F2}" srcOrd="0" destOrd="0" presId="urn:microsoft.com/office/officeart/2005/8/layout/hierarchy1"/>
    <dgm:cxn modelId="{512E980C-7AD7-4D43-A44E-5A81B065D17F}" type="presParOf" srcId="{44529D58-68A0-457D-B002-4095722AE953}" destId="{6B6CD25B-63F3-48E3-86C6-1DC4516F69BA}" srcOrd="1" destOrd="0" presId="urn:microsoft.com/office/officeart/2005/8/layout/hierarchy1"/>
    <dgm:cxn modelId="{B55D4ED4-28F7-46CD-876D-A73C91592A22}" type="presParOf" srcId="{EB4E1479-59A4-48B1-A248-5775707902DE}" destId="{CAD42377-F5C1-4593-9194-D9CFE1E5BD47}" srcOrd="1" destOrd="0" presId="urn:microsoft.com/office/officeart/2005/8/layout/hierarchy1"/>
    <dgm:cxn modelId="{5D25BCFB-B8AE-4B67-9962-F9249AC29B0A}" type="presParOf" srcId="{307E3D9B-D73A-44EE-82D9-69EAEF576E4C}" destId="{9F44302B-DDBC-40E5-AAE6-77BA29970F19}" srcOrd="6" destOrd="0" presId="urn:microsoft.com/office/officeart/2005/8/layout/hierarchy1"/>
    <dgm:cxn modelId="{CB432E70-B740-45E1-8DF9-6C2327F0D475}" type="presParOf" srcId="{307E3D9B-D73A-44EE-82D9-69EAEF576E4C}" destId="{421A9834-851E-4C6E-8F09-1491FDD6B19D}" srcOrd="7" destOrd="0" presId="urn:microsoft.com/office/officeart/2005/8/layout/hierarchy1"/>
    <dgm:cxn modelId="{8162C4F9-3FBA-4071-BCA0-1EA0337376BB}" type="presParOf" srcId="{421A9834-851E-4C6E-8F09-1491FDD6B19D}" destId="{FA1D7F5F-97D7-4D06-B105-794B17D7FE9A}" srcOrd="0" destOrd="0" presId="urn:microsoft.com/office/officeart/2005/8/layout/hierarchy1"/>
    <dgm:cxn modelId="{970B76EB-DE5B-4DDF-B1FC-9893BC0421CB}" type="presParOf" srcId="{FA1D7F5F-97D7-4D06-B105-794B17D7FE9A}" destId="{AC5B0D6D-58B9-400E-BCEE-35747DD451B8}" srcOrd="0" destOrd="0" presId="urn:microsoft.com/office/officeart/2005/8/layout/hierarchy1"/>
    <dgm:cxn modelId="{7968A292-77C6-47C4-8842-356D5FF7D933}" type="presParOf" srcId="{FA1D7F5F-97D7-4D06-B105-794B17D7FE9A}" destId="{50B97601-BB6D-4CF0-B49F-74B3FBA7D17A}" srcOrd="1" destOrd="0" presId="urn:microsoft.com/office/officeart/2005/8/layout/hierarchy1"/>
    <dgm:cxn modelId="{997C71B1-AE49-4BB7-BFB4-58E257BC4AFC}" type="presParOf" srcId="{421A9834-851E-4C6E-8F09-1491FDD6B19D}" destId="{88F43BFF-118C-4068-96D6-0DB07A3F4762}" srcOrd="1" destOrd="0" presId="urn:microsoft.com/office/officeart/2005/8/layout/hierarchy1"/>
    <dgm:cxn modelId="{6AC4E736-8426-4112-9494-A5CC49487D66}" type="presParOf" srcId="{154E03B3-3F1A-42E5-B759-2F2E66C6EE01}" destId="{4FE07996-E3F1-44A9-9E8C-93E691F0301D}" srcOrd="2" destOrd="0" presId="urn:microsoft.com/office/officeart/2005/8/layout/hierarchy1"/>
    <dgm:cxn modelId="{D508AEC7-7F1C-4514-B594-5E662579E87B}" type="presParOf" srcId="{154E03B3-3F1A-42E5-B759-2F2E66C6EE01}" destId="{16CDBBB8-EA82-4B84-8DAC-AB62AAF0A806}" srcOrd="3" destOrd="0" presId="urn:microsoft.com/office/officeart/2005/8/layout/hierarchy1"/>
    <dgm:cxn modelId="{AE0FAFD7-13CD-427E-8C14-A6970506CF4B}" type="presParOf" srcId="{16CDBBB8-EA82-4B84-8DAC-AB62AAF0A806}" destId="{0D6DE7C1-D7B6-46E8-96CE-0F8E6AD118C8}" srcOrd="0" destOrd="0" presId="urn:microsoft.com/office/officeart/2005/8/layout/hierarchy1"/>
    <dgm:cxn modelId="{6A08B61D-535C-4FE7-B90A-50A2A6274AAD}" type="presParOf" srcId="{0D6DE7C1-D7B6-46E8-96CE-0F8E6AD118C8}" destId="{BBEE58D4-C38B-4465-9FBB-69CF96633D8F}" srcOrd="0" destOrd="0" presId="urn:microsoft.com/office/officeart/2005/8/layout/hierarchy1"/>
    <dgm:cxn modelId="{F3F91B33-59D9-45BB-BF11-9235B657BD48}" type="presParOf" srcId="{0D6DE7C1-D7B6-46E8-96CE-0F8E6AD118C8}" destId="{22A3A420-D748-415D-A2FD-74AE42EA3923}" srcOrd="1" destOrd="0" presId="urn:microsoft.com/office/officeart/2005/8/layout/hierarchy1"/>
    <dgm:cxn modelId="{6E2AD79A-4078-4C39-8939-DBF7E94C5861}" type="presParOf" srcId="{16CDBBB8-EA82-4B84-8DAC-AB62AAF0A806}" destId="{71A272D4-CACA-4C02-8ACE-FABBAAE58DE8}" srcOrd="1" destOrd="0" presId="urn:microsoft.com/office/officeart/2005/8/layout/hierarchy1"/>
    <dgm:cxn modelId="{560D5844-5DCC-48DD-AC50-D40EAB26DBD9}" type="presParOf" srcId="{71A272D4-CACA-4C02-8ACE-FABBAAE58DE8}" destId="{1EF67A97-C01E-40F0-AE03-C6EA2B9A7A2C}" srcOrd="0" destOrd="0" presId="urn:microsoft.com/office/officeart/2005/8/layout/hierarchy1"/>
    <dgm:cxn modelId="{E0168EC4-3C89-466F-8265-F1AEF75DE0B9}" type="presParOf" srcId="{71A272D4-CACA-4C02-8ACE-FABBAAE58DE8}" destId="{AD0003DD-F6E2-4F93-87A0-69DDCCBF4F6D}" srcOrd="1" destOrd="0" presId="urn:microsoft.com/office/officeart/2005/8/layout/hierarchy1"/>
    <dgm:cxn modelId="{0E633F59-9CA6-4591-BC54-247FDBE07267}" type="presParOf" srcId="{AD0003DD-F6E2-4F93-87A0-69DDCCBF4F6D}" destId="{F66931D7-DC77-4C71-99C1-7637346C6E2D}" srcOrd="0" destOrd="0" presId="urn:microsoft.com/office/officeart/2005/8/layout/hierarchy1"/>
    <dgm:cxn modelId="{1903A91A-399F-435B-B177-08EDD76FF2E1}" type="presParOf" srcId="{F66931D7-DC77-4C71-99C1-7637346C6E2D}" destId="{F188B60C-9903-4897-AE51-6523E26B7C4E}" srcOrd="0" destOrd="0" presId="urn:microsoft.com/office/officeart/2005/8/layout/hierarchy1"/>
    <dgm:cxn modelId="{FA6A2AA4-4EFF-43D8-AFB0-1284CE375D6F}" type="presParOf" srcId="{F66931D7-DC77-4C71-99C1-7637346C6E2D}" destId="{3A3A5F05-D7CF-4A7F-9B74-7EBFB6DF913C}" srcOrd="1" destOrd="0" presId="urn:microsoft.com/office/officeart/2005/8/layout/hierarchy1"/>
    <dgm:cxn modelId="{756A375E-6CC5-43C8-8B51-B27C3865C42C}" type="presParOf" srcId="{AD0003DD-F6E2-4F93-87A0-69DDCCBF4F6D}" destId="{F9D2871E-4DE9-4986-AF7A-E549A39CD811}" srcOrd="1" destOrd="0" presId="urn:microsoft.com/office/officeart/2005/8/layout/hierarchy1"/>
    <dgm:cxn modelId="{8D024A44-FCE3-4921-99D7-EB3E1ADE964E}" type="presParOf" srcId="{71A272D4-CACA-4C02-8ACE-FABBAAE58DE8}" destId="{9460371A-B8C2-48B5-B326-24A892E56079}" srcOrd="2" destOrd="0" presId="urn:microsoft.com/office/officeart/2005/8/layout/hierarchy1"/>
    <dgm:cxn modelId="{35679870-92F8-4D48-B89A-448F1F6D6592}" type="presParOf" srcId="{71A272D4-CACA-4C02-8ACE-FABBAAE58DE8}" destId="{33D1FC6B-0033-4CC4-BC8F-70BE6F629B20}" srcOrd="3" destOrd="0" presId="urn:microsoft.com/office/officeart/2005/8/layout/hierarchy1"/>
    <dgm:cxn modelId="{3ECFF57A-D6D1-4588-AC85-862282D39F43}" type="presParOf" srcId="{33D1FC6B-0033-4CC4-BC8F-70BE6F629B20}" destId="{1A36DCF4-BD1F-4F09-A3B0-852EC597DCC4}" srcOrd="0" destOrd="0" presId="urn:microsoft.com/office/officeart/2005/8/layout/hierarchy1"/>
    <dgm:cxn modelId="{7BFF040E-FD92-4F56-B70C-F66F21E0E43F}" type="presParOf" srcId="{1A36DCF4-BD1F-4F09-A3B0-852EC597DCC4}" destId="{F09AC538-E69F-442A-A507-7456DF6E5FE7}" srcOrd="0" destOrd="0" presId="urn:microsoft.com/office/officeart/2005/8/layout/hierarchy1"/>
    <dgm:cxn modelId="{A629BFC8-6409-4A42-9F01-C2DE0B8DBEE0}" type="presParOf" srcId="{1A36DCF4-BD1F-4F09-A3B0-852EC597DCC4}" destId="{64EE4BAE-D076-41CA-9633-4DBC8A45F30D}" srcOrd="1" destOrd="0" presId="urn:microsoft.com/office/officeart/2005/8/layout/hierarchy1"/>
    <dgm:cxn modelId="{FC6D5E9B-7C7A-4EF3-8CE7-A32F2E4BF716}" type="presParOf" srcId="{33D1FC6B-0033-4CC4-BC8F-70BE6F629B20}" destId="{11C1CD43-E648-4591-88F7-6A2EFB1F6AA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C24C02-A655-49B7-B87F-CC254B6829B6}" type="doc">
      <dgm:prSet loTypeId="urn:microsoft.com/office/officeart/2005/8/layout/venn1" loCatId="relationship" qsTypeId="urn:microsoft.com/office/officeart/2005/8/quickstyle/simple1" qsCatId="simple" csTypeId="urn:microsoft.com/office/officeart/2005/8/colors/colorful1" csCatId="colorful" phldr="1"/>
      <dgm:spPr/>
    </dgm:pt>
    <dgm:pt modelId="{60F8DAC5-26D7-4984-B11B-ED7C36A4DBFA}">
      <dgm:prSet phldrT="[Text]" custT="1"/>
      <dgm:spPr>
        <a:solidFill>
          <a:schemeClr val="accent4">
            <a:lumMod val="75000"/>
            <a:alpha val="50000"/>
          </a:schemeClr>
        </a:solidFill>
      </dgm:spPr>
      <dgm:t>
        <a:bodyPr/>
        <a:lstStyle/>
        <a:p>
          <a:r>
            <a:rPr lang="en-GB" sz="1800" b="1" dirty="0" smtClean="0">
              <a:solidFill>
                <a:schemeClr val="bg1"/>
              </a:solidFill>
            </a:rPr>
            <a:t>Envy</a:t>
          </a:r>
          <a:endParaRPr lang="en-GB" sz="1800" b="1" dirty="0">
            <a:solidFill>
              <a:schemeClr val="bg1"/>
            </a:solidFill>
          </a:endParaRPr>
        </a:p>
      </dgm:t>
    </dgm:pt>
    <dgm:pt modelId="{4D753C08-7D76-4F9A-9E18-87D94733ECED}" type="parTrans" cxnId="{55507C7D-32B2-4972-A5B4-EDD98E967C17}">
      <dgm:prSet/>
      <dgm:spPr/>
      <dgm:t>
        <a:bodyPr/>
        <a:lstStyle/>
        <a:p>
          <a:endParaRPr lang="en-GB"/>
        </a:p>
      </dgm:t>
    </dgm:pt>
    <dgm:pt modelId="{86B1D039-92F0-463F-86B2-31C19FEEBB68}" type="sibTrans" cxnId="{55507C7D-32B2-4972-A5B4-EDD98E967C17}">
      <dgm:prSet/>
      <dgm:spPr/>
      <dgm:t>
        <a:bodyPr/>
        <a:lstStyle/>
        <a:p>
          <a:endParaRPr lang="en-GB"/>
        </a:p>
      </dgm:t>
    </dgm:pt>
    <dgm:pt modelId="{892D06D2-68CA-48C7-B1E7-301B78481122}">
      <dgm:prSet phldrT="[Text]" custT="1"/>
      <dgm:spPr>
        <a:solidFill>
          <a:schemeClr val="accent5">
            <a:lumMod val="75000"/>
            <a:alpha val="50000"/>
          </a:schemeClr>
        </a:solidFill>
      </dgm:spPr>
      <dgm:t>
        <a:bodyPr/>
        <a:lstStyle/>
        <a:p>
          <a:pPr algn="l"/>
          <a:r>
            <a:rPr lang="en-GB" sz="1500" b="1" dirty="0" smtClean="0">
              <a:solidFill>
                <a:schemeClr val="bg1"/>
              </a:solidFill>
            </a:rPr>
            <a:t>Benevolent</a:t>
          </a:r>
          <a:endParaRPr lang="en-GB" sz="1500" b="1" dirty="0">
            <a:solidFill>
              <a:schemeClr val="bg1"/>
            </a:solidFill>
          </a:endParaRPr>
        </a:p>
      </dgm:t>
    </dgm:pt>
    <dgm:pt modelId="{9F83B617-2FAB-4D6F-9FD4-02A94B3121F1}" type="parTrans" cxnId="{323D3DC6-646A-4DD6-893E-105F97EC8068}">
      <dgm:prSet/>
      <dgm:spPr/>
      <dgm:t>
        <a:bodyPr/>
        <a:lstStyle/>
        <a:p>
          <a:endParaRPr lang="en-GB"/>
        </a:p>
      </dgm:t>
    </dgm:pt>
    <dgm:pt modelId="{62E2A01A-4B7B-4366-8BDE-BA2FB2E9B7D5}" type="sibTrans" cxnId="{323D3DC6-646A-4DD6-893E-105F97EC8068}">
      <dgm:prSet/>
      <dgm:spPr/>
      <dgm:t>
        <a:bodyPr/>
        <a:lstStyle/>
        <a:p>
          <a:endParaRPr lang="en-GB"/>
        </a:p>
      </dgm:t>
    </dgm:pt>
    <dgm:pt modelId="{80C9C059-E59C-4B86-B206-7F10CFCC07FF}">
      <dgm:prSet phldrT="[Text]" custT="1"/>
      <dgm:spPr>
        <a:solidFill>
          <a:schemeClr val="accent3">
            <a:lumMod val="75000"/>
            <a:alpha val="50000"/>
          </a:schemeClr>
        </a:solidFill>
      </dgm:spPr>
      <dgm:t>
        <a:bodyPr/>
        <a:lstStyle/>
        <a:p>
          <a:r>
            <a:rPr lang="en-GB" sz="1800" b="1" dirty="0" smtClean="0">
              <a:solidFill>
                <a:schemeClr val="bg1"/>
              </a:solidFill>
            </a:rPr>
            <a:t>Pity</a:t>
          </a:r>
          <a:endParaRPr lang="en-GB" sz="1800" b="1" dirty="0">
            <a:solidFill>
              <a:schemeClr val="bg1"/>
            </a:solidFill>
          </a:endParaRPr>
        </a:p>
      </dgm:t>
    </dgm:pt>
    <dgm:pt modelId="{E2805A34-1CEA-4834-AA89-FA23C648BB1D}" type="parTrans" cxnId="{907BE6D2-92D8-451C-A000-26B63F6B24C2}">
      <dgm:prSet/>
      <dgm:spPr/>
      <dgm:t>
        <a:bodyPr/>
        <a:lstStyle/>
        <a:p>
          <a:endParaRPr lang="en-GB"/>
        </a:p>
      </dgm:t>
    </dgm:pt>
    <dgm:pt modelId="{3E93EFE8-849F-4872-BBEA-AF1C643BDA7B}" type="sibTrans" cxnId="{907BE6D2-92D8-451C-A000-26B63F6B24C2}">
      <dgm:prSet/>
      <dgm:spPr/>
      <dgm:t>
        <a:bodyPr/>
        <a:lstStyle/>
        <a:p>
          <a:endParaRPr lang="en-GB"/>
        </a:p>
      </dgm:t>
    </dgm:pt>
    <dgm:pt modelId="{E08CDCD3-CAD0-4B17-A0FF-B1BFFD09C213}">
      <dgm:prSet phldrT="[Text]" custT="1"/>
      <dgm:spPr>
        <a:solidFill>
          <a:schemeClr val="accent2">
            <a:lumMod val="75000"/>
            <a:alpha val="50000"/>
          </a:schemeClr>
        </a:solidFill>
      </dgm:spPr>
      <dgm:t>
        <a:bodyPr/>
        <a:lstStyle/>
        <a:p>
          <a:r>
            <a:rPr lang="en-GB" sz="1800" b="1" dirty="0" smtClean="0">
              <a:solidFill>
                <a:schemeClr val="bg1"/>
              </a:solidFill>
            </a:rPr>
            <a:t>Hostile</a:t>
          </a:r>
          <a:endParaRPr lang="en-GB" sz="1800" b="1" dirty="0">
            <a:solidFill>
              <a:schemeClr val="bg1"/>
            </a:solidFill>
          </a:endParaRPr>
        </a:p>
      </dgm:t>
    </dgm:pt>
    <dgm:pt modelId="{03CF56AD-4A4F-4FE6-B41E-F3399C2F38E8}" type="parTrans" cxnId="{50C84568-EA2B-44CD-BB4A-4BC4341FF811}">
      <dgm:prSet/>
      <dgm:spPr/>
      <dgm:t>
        <a:bodyPr/>
        <a:lstStyle/>
        <a:p>
          <a:endParaRPr lang="en-GB"/>
        </a:p>
      </dgm:t>
    </dgm:pt>
    <dgm:pt modelId="{F7F5FA99-9216-4FBE-881F-4299DCA0FE5A}" type="sibTrans" cxnId="{50C84568-EA2B-44CD-BB4A-4BC4341FF811}">
      <dgm:prSet/>
      <dgm:spPr/>
      <dgm:t>
        <a:bodyPr/>
        <a:lstStyle/>
        <a:p>
          <a:endParaRPr lang="en-GB"/>
        </a:p>
      </dgm:t>
    </dgm:pt>
    <dgm:pt modelId="{2723C2F8-6868-434D-934E-1ED5184091DD}" type="pres">
      <dgm:prSet presAssocID="{70C24C02-A655-49B7-B87F-CC254B6829B6}" presName="compositeShape" presStyleCnt="0">
        <dgm:presLayoutVars>
          <dgm:chMax val="7"/>
          <dgm:dir/>
          <dgm:resizeHandles val="exact"/>
        </dgm:presLayoutVars>
      </dgm:prSet>
      <dgm:spPr/>
    </dgm:pt>
    <dgm:pt modelId="{3E2EDC0B-1294-4239-8399-C7D2F1A1C657}" type="pres">
      <dgm:prSet presAssocID="{60F8DAC5-26D7-4984-B11B-ED7C36A4DBFA}" presName="circ1" presStyleLbl="vennNode1" presStyleIdx="0" presStyleCnt="4" custScaleX="94707" custScaleY="98104"/>
      <dgm:spPr/>
      <dgm:t>
        <a:bodyPr/>
        <a:lstStyle/>
        <a:p>
          <a:endParaRPr lang="en-GB"/>
        </a:p>
      </dgm:t>
    </dgm:pt>
    <dgm:pt modelId="{3728843C-E8C4-4D89-966D-D4693624877C}" type="pres">
      <dgm:prSet presAssocID="{60F8DAC5-26D7-4984-B11B-ED7C36A4DBFA}" presName="circ1Tx" presStyleLbl="revTx" presStyleIdx="0" presStyleCnt="0">
        <dgm:presLayoutVars>
          <dgm:chMax val="0"/>
          <dgm:chPref val="0"/>
          <dgm:bulletEnabled val="1"/>
        </dgm:presLayoutVars>
      </dgm:prSet>
      <dgm:spPr/>
      <dgm:t>
        <a:bodyPr/>
        <a:lstStyle/>
        <a:p>
          <a:endParaRPr lang="en-GB"/>
        </a:p>
      </dgm:t>
    </dgm:pt>
    <dgm:pt modelId="{FBC4B9BB-5416-45F8-A950-9C7BCA7D4904}" type="pres">
      <dgm:prSet presAssocID="{892D06D2-68CA-48C7-B1E7-301B78481122}" presName="circ2" presStyleLbl="vennNode1" presStyleIdx="1" presStyleCnt="4" custScaleX="89176" custScaleY="94094" custLinFactNeighborX="7214" custLinFactNeighborY="-4996"/>
      <dgm:spPr/>
      <dgm:t>
        <a:bodyPr/>
        <a:lstStyle/>
        <a:p>
          <a:endParaRPr lang="en-GB"/>
        </a:p>
      </dgm:t>
    </dgm:pt>
    <dgm:pt modelId="{5261248E-F4BE-4146-818A-AEF99EFD29E3}" type="pres">
      <dgm:prSet presAssocID="{892D06D2-68CA-48C7-B1E7-301B78481122}" presName="circ2Tx" presStyleLbl="revTx" presStyleIdx="0" presStyleCnt="0">
        <dgm:presLayoutVars>
          <dgm:chMax val="0"/>
          <dgm:chPref val="0"/>
          <dgm:bulletEnabled val="1"/>
        </dgm:presLayoutVars>
      </dgm:prSet>
      <dgm:spPr/>
      <dgm:t>
        <a:bodyPr/>
        <a:lstStyle/>
        <a:p>
          <a:endParaRPr lang="en-GB"/>
        </a:p>
      </dgm:t>
    </dgm:pt>
    <dgm:pt modelId="{5B6DC67A-4B83-4B28-9035-5C0A94CD0B8A}" type="pres">
      <dgm:prSet presAssocID="{80C9C059-E59C-4B86-B206-7F10CFCC07FF}" presName="circ3" presStyleLbl="vennNode1" presStyleIdx="2" presStyleCnt="4" custScaleY="85393" custLinFactNeighborX="644" custLinFactNeighborY="462"/>
      <dgm:spPr/>
      <dgm:t>
        <a:bodyPr/>
        <a:lstStyle/>
        <a:p>
          <a:endParaRPr lang="en-GB"/>
        </a:p>
      </dgm:t>
    </dgm:pt>
    <dgm:pt modelId="{E2465F14-A7DD-4A3D-9009-2DCCAF1759AA}" type="pres">
      <dgm:prSet presAssocID="{80C9C059-E59C-4B86-B206-7F10CFCC07FF}" presName="circ3Tx" presStyleLbl="revTx" presStyleIdx="0" presStyleCnt="0">
        <dgm:presLayoutVars>
          <dgm:chMax val="0"/>
          <dgm:chPref val="0"/>
          <dgm:bulletEnabled val="1"/>
        </dgm:presLayoutVars>
      </dgm:prSet>
      <dgm:spPr/>
      <dgm:t>
        <a:bodyPr/>
        <a:lstStyle/>
        <a:p>
          <a:endParaRPr lang="en-GB"/>
        </a:p>
      </dgm:t>
    </dgm:pt>
    <dgm:pt modelId="{F835B321-BC6C-4A83-8CC1-FECBCD0848D9}" type="pres">
      <dgm:prSet presAssocID="{E08CDCD3-CAD0-4B17-A0FF-B1BFFD09C213}" presName="circ4" presStyleLbl="vennNode1" presStyleIdx="3" presStyleCnt="4" custScaleX="94751" custScaleY="91085" custLinFactNeighborX="-4538" custLinFactNeighborY="-5483"/>
      <dgm:spPr/>
      <dgm:t>
        <a:bodyPr/>
        <a:lstStyle/>
        <a:p>
          <a:endParaRPr lang="en-GB"/>
        </a:p>
      </dgm:t>
    </dgm:pt>
    <dgm:pt modelId="{74ADFB16-7ACC-4123-A9EC-13DB6B6F140F}" type="pres">
      <dgm:prSet presAssocID="{E08CDCD3-CAD0-4B17-A0FF-B1BFFD09C213}" presName="circ4Tx" presStyleLbl="revTx" presStyleIdx="0" presStyleCnt="0">
        <dgm:presLayoutVars>
          <dgm:chMax val="0"/>
          <dgm:chPref val="0"/>
          <dgm:bulletEnabled val="1"/>
        </dgm:presLayoutVars>
      </dgm:prSet>
      <dgm:spPr/>
      <dgm:t>
        <a:bodyPr/>
        <a:lstStyle/>
        <a:p>
          <a:endParaRPr lang="en-GB"/>
        </a:p>
      </dgm:t>
    </dgm:pt>
  </dgm:ptLst>
  <dgm:cxnLst>
    <dgm:cxn modelId="{972E2FF2-6C3E-4F03-9C70-CF838480855E}" type="presOf" srcId="{80C9C059-E59C-4B86-B206-7F10CFCC07FF}" destId="{E2465F14-A7DD-4A3D-9009-2DCCAF1759AA}" srcOrd="1" destOrd="0" presId="urn:microsoft.com/office/officeart/2005/8/layout/venn1"/>
    <dgm:cxn modelId="{112B0183-F786-492E-A854-04004D8AA570}" type="presOf" srcId="{80C9C059-E59C-4B86-B206-7F10CFCC07FF}" destId="{5B6DC67A-4B83-4B28-9035-5C0A94CD0B8A}" srcOrd="0" destOrd="0" presId="urn:microsoft.com/office/officeart/2005/8/layout/venn1"/>
    <dgm:cxn modelId="{94FB8805-A95B-4392-9C20-FE554F76EDB1}" type="presOf" srcId="{892D06D2-68CA-48C7-B1E7-301B78481122}" destId="{FBC4B9BB-5416-45F8-A950-9C7BCA7D4904}" srcOrd="0" destOrd="0" presId="urn:microsoft.com/office/officeart/2005/8/layout/venn1"/>
    <dgm:cxn modelId="{D189A440-C99D-4537-AF52-A20E8B0DB200}" type="presOf" srcId="{892D06D2-68CA-48C7-B1E7-301B78481122}" destId="{5261248E-F4BE-4146-818A-AEF99EFD29E3}" srcOrd="1" destOrd="0" presId="urn:microsoft.com/office/officeart/2005/8/layout/venn1"/>
    <dgm:cxn modelId="{50C84568-EA2B-44CD-BB4A-4BC4341FF811}" srcId="{70C24C02-A655-49B7-B87F-CC254B6829B6}" destId="{E08CDCD3-CAD0-4B17-A0FF-B1BFFD09C213}" srcOrd="3" destOrd="0" parTransId="{03CF56AD-4A4F-4FE6-B41E-F3399C2F38E8}" sibTransId="{F7F5FA99-9216-4FBE-881F-4299DCA0FE5A}"/>
    <dgm:cxn modelId="{D80ACA69-FB0C-41E1-B9E6-C4FF369F04C8}" type="presOf" srcId="{E08CDCD3-CAD0-4B17-A0FF-B1BFFD09C213}" destId="{74ADFB16-7ACC-4123-A9EC-13DB6B6F140F}" srcOrd="1" destOrd="0" presId="urn:microsoft.com/office/officeart/2005/8/layout/venn1"/>
    <dgm:cxn modelId="{323D3DC6-646A-4DD6-893E-105F97EC8068}" srcId="{70C24C02-A655-49B7-B87F-CC254B6829B6}" destId="{892D06D2-68CA-48C7-B1E7-301B78481122}" srcOrd="1" destOrd="0" parTransId="{9F83B617-2FAB-4D6F-9FD4-02A94B3121F1}" sibTransId="{62E2A01A-4B7B-4366-8BDE-BA2FB2E9B7D5}"/>
    <dgm:cxn modelId="{C0F9F7E9-AE19-4926-A78B-27281AE59F83}" type="presOf" srcId="{70C24C02-A655-49B7-B87F-CC254B6829B6}" destId="{2723C2F8-6868-434D-934E-1ED5184091DD}" srcOrd="0" destOrd="0" presId="urn:microsoft.com/office/officeart/2005/8/layout/venn1"/>
    <dgm:cxn modelId="{55507C7D-32B2-4972-A5B4-EDD98E967C17}" srcId="{70C24C02-A655-49B7-B87F-CC254B6829B6}" destId="{60F8DAC5-26D7-4984-B11B-ED7C36A4DBFA}" srcOrd="0" destOrd="0" parTransId="{4D753C08-7D76-4F9A-9E18-87D94733ECED}" sibTransId="{86B1D039-92F0-463F-86B2-31C19FEEBB68}"/>
    <dgm:cxn modelId="{4087CA1D-7160-4042-8B2B-E2EF242D20A5}" type="presOf" srcId="{E08CDCD3-CAD0-4B17-A0FF-B1BFFD09C213}" destId="{F835B321-BC6C-4A83-8CC1-FECBCD0848D9}" srcOrd="0" destOrd="0" presId="urn:microsoft.com/office/officeart/2005/8/layout/venn1"/>
    <dgm:cxn modelId="{182C8351-07CA-4B51-AE81-628C905932EA}" type="presOf" srcId="{60F8DAC5-26D7-4984-B11B-ED7C36A4DBFA}" destId="{3728843C-E8C4-4D89-966D-D4693624877C}" srcOrd="1" destOrd="0" presId="urn:microsoft.com/office/officeart/2005/8/layout/venn1"/>
    <dgm:cxn modelId="{907BE6D2-92D8-451C-A000-26B63F6B24C2}" srcId="{70C24C02-A655-49B7-B87F-CC254B6829B6}" destId="{80C9C059-E59C-4B86-B206-7F10CFCC07FF}" srcOrd="2" destOrd="0" parTransId="{E2805A34-1CEA-4834-AA89-FA23C648BB1D}" sibTransId="{3E93EFE8-849F-4872-BBEA-AF1C643BDA7B}"/>
    <dgm:cxn modelId="{39D7A39D-C1AF-4D16-A56D-4E168E99E88C}" type="presOf" srcId="{60F8DAC5-26D7-4984-B11B-ED7C36A4DBFA}" destId="{3E2EDC0B-1294-4239-8399-C7D2F1A1C657}" srcOrd="0" destOrd="0" presId="urn:microsoft.com/office/officeart/2005/8/layout/venn1"/>
    <dgm:cxn modelId="{8212485D-DA1A-45C0-AC85-978C82526A1F}" type="presParOf" srcId="{2723C2F8-6868-434D-934E-1ED5184091DD}" destId="{3E2EDC0B-1294-4239-8399-C7D2F1A1C657}" srcOrd="0" destOrd="0" presId="urn:microsoft.com/office/officeart/2005/8/layout/venn1"/>
    <dgm:cxn modelId="{CC44638E-AFE7-4311-906A-24D351C93EA6}" type="presParOf" srcId="{2723C2F8-6868-434D-934E-1ED5184091DD}" destId="{3728843C-E8C4-4D89-966D-D4693624877C}" srcOrd="1" destOrd="0" presId="urn:microsoft.com/office/officeart/2005/8/layout/venn1"/>
    <dgm:cxn modelId="{61CF2999-047F-4D9A-8AE4-2F9DA5E760E2}" type="presParOf" srcId="{2723C2F8-6868-434D-934E-1ED5184091DD}" destId="{FBC4B9BB-5416-45F8-A950-9C7BCA7D4904}" srcOrd="2" destOrd="0" presId="urn:microsoft.com/office/officeart/2005/8/layout/venn1"/>
    <dgm:cxn modelId="{1869AA34-995F-49AB-B242-84C8D5CABD7C}" type="presParOf" srcId="{2723C2F8-6868-434D-934E-1ED5184091DD}" destId="{5261248E-F4BE-4146-818A-AEF99EFD29E3}" srcOrd="3" destOrd="0" presId="urn:microsoft.com/office/officeart/2005/8/layout/venn1"/>
    <dgm:cxn modelId="{C0EE08F9-9EE9-44CE-9394-DB5B9D9F6BF0}" type="presParOf" srcId="{2723C2F8-6868-434D-934E-1ED5184091DD}" destId="{5B6DC67A-4B83-4B28-9035-5C0A94CD0B8A}" srcOrd="4" destOrd="0" presId="urn:microsoft.com/office/officeart/2005/8/layout/venn1"/>
    <dgm:cxn modelId="{6DDCFAD9-16AD-425A-B83F-169048AD5E3D}" type="presParOf" srcId="{2723C2F8-6868-434D-934E-1ED5184091DD}" destId="{E2465F14-A7DD-4A3D-9009-2DCCAF1759AA}" srcOrd="5" destOrd="0" presId="urn:microsoft.com/office/officeart/2005/8/layout/venn1"/>
    <dgm:cxn modelId="{4D597D11-BFF0-4048-9313-61ECAEA9FE99}" type="presParOf" srcId="{2723C2F8-6868-434D-934E-1ED5184091DD}" destId="{F835B321-BC6C-4A83-8CC1-FECBCD0848D9}" srcOrd="6" destOrd="0" presId="urn:microsoft.com/office/officeart/2005/8/layout/venn1"/>
    <dgm:cxn modelId="{48B084E0-A729-43FF-A02C-FABB5E423714}" type="presParOf" srcId="{2723C2F8-6868-434D-934E-1ED5184091DD}" destId="{74ADFB16-7ACC-4123-A9EC-13DB6B6F140F}"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72E7F-91CC-430F-A313-D620D8C0C89B}">
      <dsp:nvSpPr>
        <dsp:cNvPr id="0" name=""/>
        <dsp:cNvSpPr/>
      </dsp:nvSpPr>
      <dsp:spPr>
        <a:xfrm>
          <a:off x="2405860" y="0"/>
          <a:ext cx="1532378" cy="1532534"/>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30C33B-1B8A-4C1B-BC84-690184190BAD}">
      <dsp:nvSpPr>
        <dsp:cNvPr id="0" name=""/>
        <dsp:cNvSpPr/>
      </dsp:nvSpPr>
      <dsp:spPr>
        <a:xfrm>
          <a:off x="2744185" y="554735"/>
          <a:ext cx="855153" cy="42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dirty="0" smtClean="0"/>
            <a:t>Homophobia</a:t>
          </a:r>
          <a:endParaRPr lang="en-GB" sz="1200" kern="1200" dirty="0"/>
        </a:p>
      </dsp:txBody>
      <dsp:txXfrm>
        <a:off x="2744185" y="554735"/>
        <a:ext cx="855153" cy="427532"/>
      </dsp:txXfrm>
    </dsp:sp>
    <dsp:sp modelId="{35F76412-457B-475F-B84A-10941EC9C67E}">
      <dsp:nvSpPr>
        <dsp:cNvPr id="0" name=""/>
        <dsp:cNvSpPr/>
      </dsp:nvSpPr>
      <dsp:spPr>
        <a:xfrm>
          <a:off x="1980151" y="880668"/>
          <a:ext cx="1532378" cy="1532534"/>
        </a:xfrm>
        <a:prstGeom prst="leftCircularArrow">
          <a:avLst>
            <a:gd name="adj1" fmla="val 10980"/>
            <a:gd name="adj2" fmla="val 1142322"/>
            <a:gd name="adj3" fmla="val 6300000"/>
            <a:gd name="adj4" fmla="val 18900000"/>
            <a:gd name="adj5" fmla="val 125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DD5E19-3B1D-4228-ADA1-7F644EC53C2B}">
      <dsp:nvSpPr>
        <dsp:cNvPr id="0" name=""/>
        <dsp:cNvSpPr/>
      </dsp:nvSpPr>
      <dsp:spPr>
        <a:xfrm>
          <a:off x="2200271" y="1437030"/>
          <a:ext cx="1380714" cy="42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err="1" smtClean="0"/>
            <a:t>Heterosexism</a:t>
          </a:r>
          <a:endParaRPr lang="en-GB" sz="1400" kern="1200" dirty="0"/>
        </a:p>
      </dsp:txBody>
      <dsp:txXfrm>
        <a:off x="2200271" y="1437030"/>
        <a:ext cx="1380714" cy="427532"/>
      </dsp:txXfrm>
    </dsp:sp>
    <dsp:sp modelId="{56C83FCB-A7B7-48FE-A979-2278076C7EB8}">
      <dsp:nvSpPr>
        <dsp:cNvPr id="0" name=""/>
        <dsp:cNvSpPr/>
      </dsp:nvSpPr>
      <dsp:spPr>
        <a:xfrm>
          <a:off x="2405860" y="1764588"/>
          <a:ext cx="1532378" cy="1532534"/>
        </a:xfrm>
        <a:prstGeom prst="circularArrow">
          <a:avLst>
            <a:gd name="adj1" fmla="val 10980"/>
            <a:gd name="adj2" fmla="val 1142322"/>
            <a:gd name="adj3" fmla="val 4500000"/>
            <a:gd name="adj4" fmla="val 13500000"/>
            <a:gd name="adj5" fmla="val 125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5317D4-60BE-468C-85BC-1F11098BD6F7}">
      <dsp:nvSpPr>
        <dsp:cNvPr id="0" name=""/>
        <dsp:cNvSpPr/>
      </dsp:nvSpPr>
      <dsp:spPr>
        <a:xfrm>
          <a:off x="2227676" y="2319324"/>
          <a:ext cx="1888171" cy="42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GB" sz="1000" kern="1200" dirty="0" smtClean="0"/>
            <a:t>Sexual prejudice</a:t>
          </a:r>
          <a:endParaRPr lang="en-GB" sz="1000" kern="1200" dirty="0"/>
        </a:p>
      </dsp:txBody>
      <dsp:txXfrm>
        <a:off x="2227676" y="2319324"/>
        <a:ext cx="1888171" cy="427532"/>
      </dsp:txXfrm>
    </dsp:sp>
    <dsp:sp modelId="{BAAAD43C-7ED1-48C2-BE4D-A6D5078CB54A}">
      <dsp:nvSpPr>
        <dsp:cNvPr id="0" name=""/>
        <dsp:cNvSpPr/>
      </dsp:nvSpPr>
      <dsp:spPr>
        <a:xfrm>
          <a:off x="2089381" y="2746857"/>
          <a:ext cx="1316505" cy="1317142"/>
        </a:xfrm>
        <a:prstGeom prst="blockArc">
          <a:avLst>
            <a:gd name="adj1" fmla="val 0"/>
            <a:gd name="adj2" fmla="val 18900000"/>
            <a:gd name="adj3" fmla="val 1274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E31F3-C57F-4B84-A20F-8136D5FBD235}">
      <dsp:nvSpPr>
        <dsp:cNvPr id="0" name=""/>
        <dsp:cNvSpPr/>
      </dsp:nvSpPr>
      <dsp:spPr>
        <a:xfrm>
          <a:off x="2316752" y="3201619"/>
          <a:ext cx="855153" cy="42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GB" sz="1000" kern="1200" dirty="0" smtClean="0"/>
            <a:t>Homonegativity</a:t>
          </a:r>
          <a:endParaRPr lang="en-GB" sz="1000" kern="1200" dirty="0"/>
        </a:p>
      </dsp:txBody>
      <dsp:txXfrm>
        <a:off x="2316752" y="3201619"/>
        <a:ext cx="855153" cy="427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0371A-B8C2-48B5-B326-24A892E56079}">
      <dsp:nvSpPr>
        <dsp:cNvPr id="0" name=""/>
        <dsp:cNvSpPr/>
      </dsp:nvSpPr>
      <dsp:spPr>
        <a:xfrm>
          <a:off x="7085108" y="3171728"/>
          <a:ext cx="97337" cy="423182"/>
        </a:xfrm>
        <a:custGeom>
          <a:avLst/>
          <a:gdLst/>
          <a:ahLst/>
          <a:cxnLst/>
          <a:rect l="0" t="0" r="0" b="0"/>
          <a:pathLst>
            <a:path>
              <a:moveTo>
                <a:pt x="97337" y="0"/>
              </a:moveTo>
              <a:lnTo>
                <a:pt x="97337" y="313348"/>
              </a:lnTo>
              <a:lnTo>
                <a:pt x="0" y="313348"/>
              </a:lnTo>
              <a:lnTo>
                <a:pt x="0" y="423182"/>
              </a:lnTo>
            </a:path>
          </a:pathLst>
        </a:custGeom>
        <a:noFill/>
        <a:ln w="25400" cap="flat" cmpd="sng" algn="ctr">
          <a:solidFill>
            <a:schemeClr val="accent6">
              <a:lumMod val="50000"/>
            </a:schemeClr>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1EF67A97-C01E-40F0-AE03-C6EA2B9A7A2C}">
      <dsp:nvSpPr>
        <dsp:cNvPr id="0" name=""/>
        <dsp:cNvSpPr/>
      </dsp:nvSpPr>
      <dsp:spPr>
        <a:xfrm>
          <a:off x="5371651" y="3171728"/>
          <a:ext cx="1810794" cy="424455"/>
        </a:xfrm>
        <a:custGeom>
          <a:avLst/>
          <a:gdLst/>
          <a:ahLst/>
          <a:cxnLst/>
          <a:rect l="0" t="0" r="0" b="0"/>
          <a:pathLst>
            <a:path>
              <a:moveTo>
                <a:pt x="1810794" y="0"/>
              </a:moveTo>
              <a:lnTo>
                <a:pt x="1810794" y="314620"/>
              </a:lnTo>
              <a:lnTo>
                <a:pt x="0" y="314620"/>
              </a:lnTo>
              <a:lnTo>
                <a:pt x="0" y="424455"/>
              </a:lnTo>
            </a:path>
          </a:pathLst>
        </a:custGeom>
        <a:noFill/>
        <a:ln w="25400" cap="flat" cmpd="sng" algn="ctr">
          <a:solidFill>
            <a:schemeClr val="accent6">
              <a:lumMod val="50000"/>
            </a:schemeClr>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4FE07996-E3F1-44A9-9E8C-93E691F0301D}">
      <dsp:nvSpPr>
        <dsp:cNvPr id="0" name=""/>
        <dsp:cNvSpPr/>
      </dsp:nvSpPr>
      <dsp:spPr>
        <a:xfrm>
          <a:off x="4941116" y="2073751"/>
          <a:ext cx="2241329" cy="345110"/>
        </a:xfrm>
        <a:custGeom>
          <a:avLst/>
          <a:gdLst/>
          <a:ahLst/>
          <a:cxnLst/>
          <a:rect l="0" t="0" r="0" b="0"/>
          <a:pathLst>
            <a:path>
              <a:moveTo>
                <a:pt x="0" y="0"/>
              </a:moveTo>
              <a:lnTo>
                <a:pt x="0" y="235276"/>
              </a:lnTo>
              <a:lnTo>
                <a:pt x="2241329" y="235276"/>
              </a:lnTo>
              <a:lnTo>
                <a:pt x="2241329" y="345110"/>
              </a:lnTo>
            </a:path>
          </a:pathLst>
        </a:custGeom>
        <a:noFill/>
        <a:ln w="25400" cap="flat" cmpd="sng" algn="ctr">
          <a:solidFill>
            <a:srgbClr val="7030A0"/>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9F44302B-DDBC-40E5-AAE6-77BA29970F19}">
      <dsp:nvSpPr>
        <dsp:cNvPr id="0" name=""/>
        <dsp:cNvSpPr/>
      </dsp:nvSpPr>
      <dsp:spPr>
        <a:xfrm>
          <a:off x="2767485" y="3171435"/>
          <a:ext cx="158343" cy="1491862"/>
        </a:xfrm>
        <a:custGeom>
          <a:avLst/>
          <a:gdLst/>
          <a:ahLst/>
          <a:cxnLst/>
          <a:rect l="0" t="0" r="0" b="0"/>
          <a:pathLst>
            <a:path>
              <a:moveTo>
                <a:pt x="0" y="0"/>
              </a:moveTo>
              <a:lnTo>
                <a:pt x="0" y="1382027"/>
              </a:lnTo>
              <a:lnTo>
                <a:pt x="158343" y="1382027"/>
              </a:lnTo>
              <a:lnTo>
                <a:pt x="158343" y="1491862"/>
              </a:lnTo>
            </a:path>
          </a:pathLst>
        </a:custGeom>
        <a:noFill/>
        <a:ln w="25400" cap="flat" cmpd="sng" algn="ctr">
          <a:solidFill>
            <a:schemeClr val="accent2">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97BC4563-2300-46F5-87B8-CEA7E371DD01}">
      <dsp:nvSpPr>
        <dsp:cNvPr id="0" name=""/>
        <dsp:cNvSpPr/>
      </dsp:nvSpPr>
      <dsp:spPr>
        <a:xfrm>
          <a:off x="2060799" y="3171435"/>
          <a:ext cx="706685" cy="358074"/>
        </a:xfrm>
        <a:custGeom>
          <a:avLst/>
          <a:gdLst/>
          <a:ahLst/>
          <a:cxnLst/>
          <a:rect l="0" t="0" r="0" b="0"/>
          <a:pathLst>
            <a:path>
              <a:moveTo>
                <a:pt x="706685" y="0"/>
              </a:moveTo>
              <a:lnTo>
                <a:pt x="706685" y="248240"/>
              </a:lnTo>
              <a:lnTo>
                <a:pt x="0" y="248240"/>
              </a:lnTo>
              <a:lnTo>
                <a:pt x="0" y="358074"/>
              </a:lnTo>
            </a:path>
          </a:pathLst>
        </a:custGeom>
        <a:noFill/>
        <a:ln w="25400" cap="flat" cmpd="sng" algn="ctr">
          <a:solidFill>
            <a:schemeClr val="accent2">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72DE6A42-7707-4F5C-94E0-EF451FD69D5B}">
      <dsp:nvSpPr>
        <dsp:cNvPr id="0" name=""/>
        <dsp:cNvSpPr/>
      </dsp:nvSpPr>
      <dsp:spPr>
        <a:xfrm>
          <a:off x="954604" y="3171435"/>
          <a:ext cx="1812880" cy="1491862"/>
        </a:xfrm>
        <a:custGeom>
          <a:avLst/>
          <a:gdLst/>
          <a:ahLst/>
          <a:cxnLst/>
          <a:rect l="0" t="0" r="0" b="0"/>
          <a:pathLst>
            <a:path>
              <a:moveTo>
                <a:pt x="1812880" y="0"/>
              </a:moveTo>
              <a:lnTo>
                <a:pt x="1812880" y="1382027"/>
              </a:lnTo>
              <a:lnTo>
                <a:pt x="0" y="1382027"/>
              </a:lnTo>
              <a:lnTo>
                <a:pt x="0" y="1491862"/>
              </a:lnTo>
            </a:path>
          </a:pathLst>
        </a:custGeom>
        <a:noFill/>
        <a:ln w="25400" cap="flat" cmpd="sng" algn="ctr">
          <a:solidFill>
            <a:schemeClr val="accent2">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D278E9F0-5094-4760-8BF4-D3F2D2AAC264}">
      <dsp:nvSpPr>
        <dsp:cNvPr id="0" name=""/>
        <dsp:cNvSpPr/>
      </dsp:nvSpPr>
      <dsp:spPr>
        <a:xfrm>
          <a:off x="593853" y="3171435"/>
          <a:ext cx="2173631" cy="344816"/>
        </a:xfrm>
        <a:custGeom>
          <a:avLst/>
          <a:gdLst/>
          <a:ahLst/>
          <a:cxnLst/>
          <a:rect l="0" t="0" r="0" b="0"/>
          <a:pathLst>
            <a:path>
              <a:moveTo>
                <a:pt x="2173631" y="0"/>
              </a:moveTo>
              <a:lnTo>
                <a:pt x="2173631" y="234982"/>
              </a:lnTo>
              <a:lnTo>
                <a:pt x="0" y="234982"/>
              </a:lnTo>
              <a:lnTo>
                <a:pt x="0" y="344816"/>
              </a:lnTo>
            </a:path>
          </a:pathLst>
        </a:custGeom>
        <a:noFill/>
        <a:ln w="25400" cap="flat" cmpd="sng" algn="ctr">
          <a:solidFill>
            <a:schemeClr val="accent2">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E0DBCDEA-F22D-422F-A668-4DF6D4465425}">
      <dsp:nvSpPr>
        <dsp:cNvPr id="0" name=""/>
        <dsp:cNvSpPr/>
      </dsp:nvSpPr>
      <dsp:spPr>
        <a:xfrm>
          <a:off x="2767485" y="2073751"/>
          <a:ext cx="2173631" cy="344816"/>
        </a:xfrm>
        <a:custGeom>
          <a:avLst/>
          <a:gdLst/>
          <a:ahLst/>
          <a:cxnLst/>
          <a:rect l="0" t="0" r="0" b="0"/>
          <a:pathLst>
            <a:path>
              <a:moveTo>
                <a:pt x="2173631" y="0"/>
              </a:moveTo>
              <a:lnTo>
                <a:pt x="2173631" y="234982"/>
              </a:lnTo>
              <a:lnTo>
                <a:pt x="0" y="234982"/>
              </a:lnTo>
              <a:lnTo>
                <a:pt x="0" y="344816"/>
              </a:lnTo>
            </a:path>
          </a:pathLst>
        </a:custGeom>
        <a:noFill/>
        <a:ln w="25400" cap="flat" cmpd="sng" algn="ctr">
          <a:solidFill>
            <a:srgbClr val="7030A0"/>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3D0EE392-3BE5-4E1B-ADE9-FD9DBB02B53C}">
      <dsp:nvSpPr>
        <dsp:cNvPr id="0" name=""/>
        <dsp:cNvSpPr/>
      </dsp:nvSpPr>
      <dsp:spPr>
        <a:xfrm>
          <a:off x="4348307" y="1320884"/>
          <a:ext cx="1185616" cy="752866"/>
        </a:xfrm>
        <a:prstGeom prst="roundRect">
          <a:avLst>
            <a:gd name="adj" fmla="val 10000"/>
          </a:avLst>
        </a:prstGeom>
        <a:solidFill>
          <a:schemeClr val="lt1">
            <a:hueOff val="0"/>
            <a:satOff val="0"/>
            <a:lumOff val="0"/>
            <a:alphaOff val="0"/>
          </a:schemeClr>
        </a:solidFill>
        <a:ln w="25400" cap="flat" cmpd="sng" algn="ctr">
          <a:solidFill>
            <a:srgbClr val="7030A0"/>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7FAC42A-9D13-480C-B76B-FEBE2F808DC8}">
      <dsp:nvSpPr>
        <dsp:cNvPr id="0" name=""/>
        <dsp:cNvSpPr/>
      </dsp:nvSpPr>
      <dsp:spPr>
        <a:xfrm>
          <a:off x="4480042" y="1446033"/>
          <a:ext cx="1185616" cy="752866"/>
        </a:xfrm>
        <a:prstGeom prst="roundRect">
          <a:avLst>
            <a:gd name="adj" fmla="val 10000"/>
          </a:avLst>
        </a:prstGeom>
        <a:solidFill>
          <a:schemeClr val="accent4">
            <a:lumMod val="60000"/>
            <a:lumOff val="40000"/>
            <a:alpha val="90000"/>
          </a:schemeClr>
        </a:solidFill>
        <a:ln w="25400" cap="flat" cmpd="sng" algn="ctr">
          <a:solidFill>
            <a:schemeClr val="accent4">
              <a:lumMod val="75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t>Homonegativity</a:t>
          </a:r>
          <a:endParaRPr lang="en-GB" sz="1200" kern="1200" dirty="0"/>
        </a:p>
      </dsp:txBody>
      <dsp:txXfrm>
        <a:off x="4502093" y="1468084"/>
        <a:ext cx="1141514" cy="708764"/>
      </dsp:txXfrm>
    </dsp:sp>
    <dsp:sp modelId="{74B9D1E0-7106-4FFE-98C8-542944A68E74}">
      <dsp:nvSpPr>
        <dsp:cNvPr id="0" name=""/>
        <dsp:cNvSpPr/>
      </dsp:nvSpPr>
      <dsp:spPr>
        <a:xfrm>
          <a:off x="2174676" y="2418568"/>
          <a:ext cx="1185616" cy="75286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0A53AC0-EBB9-4594-B27B-F1DC9A3A04CE}">
      <dsp:nvSpPr>
        <dsp:cNvPr id="0" name=""/>
        <dsp:cNvSpPr/>
      </dsp:nvSpPr>
      <dsp:spPr>
        <a:xfrm>
          <a:off x="2306411" y="2543716"/>
          <a:ext cx="1185616" cy="752866"/>
        </a:xfrm>
        <a:prstGeom prst="roundRect">
          <a:avLst>
            <a:gd name="adj" fmla="val 10000"/>
          </a:avLst>
        </a:prstGeom>
        <a:solidFill>
          <a:schemeClr val="accent2">
            <a:lumMod val="60000"/>
            <a:lumOff val="40000"/>
            <a:alpha val="90000"/>
          </a:schemeClr>
        </a:solidFill>
        <a:ln w="25400" cap="flat" cmpd="sng" algn="ctr">
          <a:solidFill>
            <a:schemeClr val="accen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t>Modern Homonegativity</a:t>
          </a:r>
          <a:endParaRPr lang="en-GB" sz="1200" kern="1200" dirty="0"/>
        </a:p>
      </dsp:txBody>
      <dsp:txXfrm>
        <a:off x="2328462" y="2565767"/>
        <a:ext cx="1141514" cy="708764"/>
      </dsp:txXfrm>
    </dsp:sp>
    <dsp:sp modelId="{AB4E704A-B65B-4BD2-94B0-9F703189FC2F}">
      <dsp:nvSpPr>
        <dsp:cNvPr id="0" name=""/>
        <dsp:cNvSpPr/>
      </dsp:nvSpPr>
      <dsp:spPr>
        <a:xfrm>
          <a:off x="1045" y="3516252"/>
          <a:ext cx="1185616" cy="75286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F1EAA8E1-8C43-4D7D-BFF6-B3904B8DD326}">
      <dsp:nvSpPr>
        <dsp:cNvPr id="0" name=""/>
        <dsp:cNvSpPr/>
      </dsp:nvSpPr>
      <dsp:spPr>
        <a:xfrm>
          <a:off x="132780" y="3641400"/>
          <a:ext cx="1185616" cy="752866"/>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t>Abstract legal concerns</a:t>
          </a:r>
          <a:endParaRPr lang="en-GB" sz="1200" kern="1200" dirty="0"/>
        </a:p>
      </dsp:txBody>
      <dsp:txXfrm>
        <a:off x="154831" y="3663451"/>
        <a:ext cx="1141514" cy="708764"/>
      </dsp:txXfrm>
    </dsp:sp>
    <dsp:sp modelId="{8AAE8427-AAF1-4795-987D-B11E4875567E}">
      <dsp:nvSpPr>
        <dsp:cNvPr id="0" name=""/>
        <dsp:cNvSpPr/>
      </dsp:nvSpPr>
      <dsp:spPr>
        <a:xfrm>
          <a:off x="361795" y="4663297"/>
          <a:ext cx="1185616" cy="75286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C7A013DB-627D-4ABE-B719-DB2825F0B954}">
      <dsp:nvSpPr>
        <dsp:cNvPr id="0" name=""/>
        <dsp:cNvSpPr/>
      </dsp:nvSpPr>
      <dsp:spPr>
        <a:xfrm>
          <a:off x="493531" y="4788445"/>
          <a:ext cx="1185616" cy="752866"/>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t>Illegitimate changes to status quo</a:t>
          </a:r>
          <a:endParaRPr lang="en-GB" sz="1200" kern="1200" dirty="0"/>
        </a:p>
      </dsp:txBody>
      <dsp:txXfrm>
        <a:off x="515582" y="4810496"/>
        <a:ext cx="1141514" cy="708764"/>
      </dsp:txXfrm>
    </dsp:sp>
    <dsp:sp modelId="{96A7094E-6461-46B2-8D8C-E5FA966360F2}">
      <dsp:nvSpPr>
        <dsp:cNvPr id="0" name=""/>
        <dsp:cNvSpPr/>
      </dsp:nvSpPr>
      <dsp:spPr>
        <a:xfrm>
          <a:off x="1467990" y="3529510"/>
          <a:ext cx="1185616" cy="75286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B6CD25B-63F3-48E3-86C6-1DC4516F69BA}">
      <dsp:nvSpPr>
        <dsp:cNvPr id="0" name=""/>
        <dsp:cNvSpPr/>
      </dsp:nvSpPr>
      <dsp:spPr>
        <a:xfrm>
          <a:off x="1599726" y="3654658"/>
          <a:ext cx="1185616" cy="752866"/>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t>Supposed </a:t>
          </a:r>
        </a:p>
        <a:p>
          <a:pPr lvl="0" algn="ctr" defTabSz="533400">
            <a:lnSpc>
              <a:spcPct val="90000"/>
            </a:lnSpc>
            <a:spcBef>
              <a:spcPct val="0"/>
            </a:spcBef>
            <a:spcAft>
              <a:spcPct val="35000"/>
            </a:spcAft>
          </a:pPr>
          <a:r>
            <a:rPr lang="en-GB" sz="1200" kern="1200" dirty="0" smtClean="0"/>
            <a:t>eradication of discrimination</a:t>
          </a:r>
          <a:endParaRPr lang="en-GB" sz="1200" kern="1200" dirty="0"/>
        </a:p>
      </dsp:txBody>
      <dsp:txXfrm>
        <a:off x="1621777" y="3676709"/>
        <a:ext cx="1141514" cy="708764"/>
      </dsp:txXfrm>
    </dsp:sp>
    <dsp:sp modelId="{AC5B0D6D-58B9-400E-BCEE-35747DD451B8}">
      <dsp:nvSpPr>
        <dsp:cNvPr id="0" name=""/>
        <dsp:cNvSpPr/>
      </dsp:nvSpPr>
      <dsp:spPr>
        <a:xfrm>
          <a:off x="2333019" y="4663297"/>
          <a:ext cx="1185616" cy="75286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50B97601-BB6D-4CF0-B49F-74B3FBA7D17A}">
      <dsp:nvSpPr>
        <dsp:cNvPr id="0" name=""/>
        <dsp:cNvSpPr/>
      </dsp:nvSpPr>
      <dsp:spPr>
        <a:xfrm>
          <a:off x="2464754" y="4788445"/>
          <a:ext cx="1185616" cy="752866"/>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t>Exaggeration of one’s sexual orientation</a:t>
          </a:r>
          <a:endParaRPr lang="en-GB" sz="1200" kern="1200" dirty="0"/>
        </a:p>
      </dsp:txBody>
      <dsp:txXfrm>
        <a:off x="2486805" y="4810496"/>
        <a:ext cx="1141514" cy="708764"/>
      </dsp:txXfrm>
    </dsp:sp>
    <dsp:sp modelId="{BBEE58D4-C38B-4465-9FBB-69CF96633D8F}">
      <dsp:nvSpPr>
        <dsp:cNvPr id="0" name=""/>
        <dsp:cNvSpPr/>
      </dsp:nvSpPr>
      <dsp:spPr>
        <a:xfrm>
          <a:off x="6589637" y="2418862"/>
          <a:ext cx="1185616" cy="752866"/>
        </a:xfrm>
        <a:prstGeom prst="roundRect">
          <a:avLst>
            <a:gd name="adj" fmla="val 10000"/>
          </a:avLst>
        </a:prstGeom>
        <a:solidFill>
          <a:schemeClr val="lt1">
            <a:hueOff val="0"/>
            <a:satOff val="0"/>
            <a:lumOff val="0"/>
            <a:alphaOff val="0"/>
          </a:schemeClr>
        </a:solidFill>
        <a:ln w="25400" cap="flat" cmpd="sng" algn="ctr">
          <a:solidFill>
            <a:schemeClr val="accent6">
              <a:lumMod val="50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2A3A420-D748-415D-A2FD-74AE42EA3923}">
      <dsp:nvSpPr>
        <dsp:cNvPr id="0" name=""/>
        <dsp:cNvSpPr/>
      </dsp:nvSpPr>
      <dsp:spPr>
        <a:xfrm>
          <a:off x="6721372" y="2544010"/>
          <a:ext cx="1185616" cy="752866"/>
        </a:xfrm>
        <a:prstGeom prst="roundRect">
          <a:avLst>
            <a:gd name="adj" fmla="val 10000"/>
          </a:avLst>
        </a:prstGeom>
        <a:solidFill>
          <a:schemeClr val="accent6">
            <a:lumMod val="60000"/>
            <a:lumOff val="40000"/>
            <a:alpha val="90000"/>
          </a:schemeClr>
        </a:solidFill>
        <a:ln w="25400" cap="flat" cmpd="sng" algn="ctr">
          <a:solidFill>
            <a:schemeClr val="accent6">
              <a:lumMod val="50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t>Old-Fashioned Homonegativity</a:t>
          </a:r>
          <a:endParaRPr lang="en-GB" sz="1200" kern="1200" dirty="0"/>
        </a:p>
      </dsp:txBody>
      <dsp:txXfrm>
        <a:off x="6743423" y="2566061"/>
        <a:ext cx="1141514" cy="708764"/>
      </dsp:txXfrm>
    </dsp:sp>
    <dsp:sp modelId="{F188B60C-9903-4897-AE51-6523E26B7C4E}">
      <dsp:nvSpPr>
        <dsp:cNvPr id="0" name=""/>
        <dsp:cNvSpPr/>
      </dsp:nvSpPr>
      <dsp:spPr>
        <a:xfrm>
          <a:off x="4778843" y="3596183"/>
          <a:ext cx="1185616" cy="752866"/>
        </a:xfrm>
        <a:prstGeom prst="roundRect">
          <a:avLst>
            <a:gd name="adj" fmla="val 10000"/>
          </a:avLst>
        </a:prstGeom>
        <a:solidFill>
          <a:schemeClr val="lt1">
            <a:hueOff val="0"/>
            <a:satOff val="0"/>
            <a:lumOff val="0"/>
            <a:alphaOff val="0"/>
          </a:schemeClr>
        </a:solidFill>
        <a:ln w="25400" cap="flat" cmpd="sng" algn="ctr">
          <a:solidFill>
            <a:schemeClr val="accent6">
              <a:lumMod val="50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3A3A5F05-D7CF-4A7F-9B74-7EBFB6DF913C}">
      <dsp:nvSpPr>
        <dsp:cNvPr id="0" name=""/>
        <dsp:cNvSpPr/>
      </dsp:nvSpPr>
      <dsp:spPr>
        <a:xfrm>
          <a:off x="4910578" y="3721332"/>
          <a:ext cx="1185616" cy="752866"/>
        </a:xfrm>
        <a:prstGeom prst="roundRect">
          <a:avLst>
            <a:gd name="adj" fmla="val 10000"/>
          </a:avLst>
        </a:prstGeom>
        <a:solidFill>
          <a:schemeClr val="accent6">
            <a:lumMod val="40000"/>
            <a:lumOff val="60000"/>
            <a:alpha val="90000"/>
          </a:schemeClr>
        </a:solidFill>
        <a:ln w="25400" cap="flat" cmpd="sng" algn="ctr">
          <a:solidFill>
            <a:schemeClr val="accent6">
              <a:lumMod val="50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t>Biblical injunctions</a:t>
          </a:r>
          <a:endParaRPr lang="en-GB" sz="1200" kern="1200" dirty="0"/>
        </a:p>
      </dsp:txBody>
      <dsp:txXfrm>
        <a:off x="4932629" y="3743383"/>
        <a:ext cx="1141514" cy="708764"/>
      </dsp:txXfrm>
    </dsp:sp>
    <dsp:sp modelId="{F09AC538-E69F-442A-A507-7456DF6E5FE7}">
      <dsp:nvSpPr>
        <dsp:cNvPr id="0" name=""/>
        <dsp:cNvSpPr/>
      </dsp:nvSpPr>
      <dsp:spPr>
        <a:xfrm>
          <a:off x="6492299" y="3594911"/>
          <a:ext cx="1185616" cy="752866"/>
        </a:xfrm>
        <a:prstGeom prst="roundRect">
          <a:avLst>
            <a:gd name="adj" fmla="val 10000"/>
          </a:avLst>
        </a:prstGeom>
        <a:solidFill>
          <a:schemeClr val="lt1">
            <a:hueOff val="0"/>
            <a:satOff val="0"/>
            <a:lumOff val="0"/>
            <a:alphaOff val="0"/>
          </a:schemeClr>
        </a:solidFill>
        <a:ln w="25400" cap="flat" cmpd="sng" algn="ctr">
          <a:solidFill>
            <a:schemeClr val="accent6">
              <a:lumMod val="50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4EE4BAE-D076-41CA-9633-4DBC8A45F30D}">
      <dsp:nvSpPr>
        <dsp:cNvPr id="0" name=""/>
        <dsp:cNvSpPr/>
      </dsp:nvSpPr>
      <dsp:spPr>
        <a:xfrm>
          <a:off x="6624034" y="3720060"/>
          <a:ext cx="1185616" cy="752866"/>
        </a:xfrm>
        <a:prstGeom prst="roundRect">
          <a:avLst>
            <a:gd name="adj" fmla="val 10000"/>
          </a:avLst>
        </a:prstGeom>
        <a:solidFill>
          <a:schemeClr val="accent6">
            <a:lumMod val="40000"/>
            <a:lumOff val="60000"/>
            <a:alpha val="90000"/>
          </a:schemeClr>
        </a:solidFill>
        <a:ln w="25400" cap="flat" cmpd="sng" algn="ctr">
          <a:solidFill>
            <a:schemeClr val="accent6">
              <a:lumMod val="50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err="1" smtClean="0"/>
            <a:t>Pathologising</a:t>
          </a:r>
          <a:r>
            <a:rPr lang="en-GB" sz="1200" kern="1200" dirty="0" smtClean="0"/>
            <a:t> homosexuality</a:t>
          </a:r>
          <a:endParaRPr lang="en-GB" sz="1200" kern="1200" dirty="0"/>
        </a:p>
      </dsp:txBody>
      <dsp:txXfrm>
        <a:off x="6646085" y="3742111"/>
        <a:ext cx="1141514" cy="708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EDC0B-1294-4239-8399-C7D2F1A1C657}">
      <dsp:nvSpPr>
        <dsp:cNvPr id="0" name=""/>
        <dsp:cNvSpPr/>
      </dsp:nvSpPr>
      <dsp:spPr>
        <a:xfrm>
          <a:off x="2027161" y="164440"/>
          <a:ext cx="2574658" cy="2667007"/>
        </a:xfrm>
        <a:prstGeom prst="ellipse">
          <a:avLst/>
        </a:prstGeom>
        <a:solidFill>
          <a:schemeClr val="accent4">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GB" sz="1800" b="1" kern="1200" dirty="0" smtClean="0">
              <a:solidFill>
                <a:schemeClr val="bg1"/>
              </a:solidFill>
            </a:rPr>
            <a:t>Envy</a:t>
          </a:r>
          <a:endParaRPr lang="en-GB" sz="1800" b="1" kern="1200" dirty="0">
            <a:solidFill>
              <a:schemeClr val="bg1"/>
            </a:solidFill>
          </a:endParaRPr>
        </a:p>
      </dsp:txBody>
      <dsp:txXfrm>
        <a:off x="2324237" y="523460"/>
        <a:ext cx="1980506" cy="846261"/>
      </dsp:txXfrm>
    </dsp:sp>
    <dsp:sp modelId="{FBC4B9BB-5416-45F8-A950-9C7BCA7D4904}">
      <dsp:nvSpPr>
        <dsp:cNvPr id="0" name=""/>
        <dsp:cNvSpPr/>
      </dsp:nvSpPr>
      <dsp:spPr>
        <a:xfrm>
          <a:off x="3500895" y="1285564"/>
          <a:ext cx="2424295" cy="2557993"/>
        </a:xfrm>
        <a:prstGeom prst="ellipse">
          <a:avLst/>
        </a:prstGeom>
        <a:solidFill>
          <a:schemeClr val="accent5">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666750">
            <a:lnSpc>
              <a:spcPct val="90000"/>
            </a:lnSpc>
            <a:spcBef>
              <a:spcPct val="0"/>
            </a:spcBef>
            <a:spcAft>
              <a:spcPct val="35000"/>
            </a:spcAft>
          </a:pPr>
          <a:r>
            <a:rPr lang="en-GB" sz="1500" b="1" kern="1200" dirty="0" smtClean="0">
              <a:solidFill>
                <a:schemeClr val="bg1"/>
              </a:solidFill>
            </a:rPr>
            <a:t>Benevolent</a:t>
          </a:r>
          <a:endParaRPr lang="en-GB" sz="1500" b="1" kern="1200" dirty="0">
            <a:solidFill>
              <a:schemeClr val="bg1"/>
            </a:solidFill>
          </a:endParaRPr>
        </a:p>
      </dsp:txBody>
      <dsp:txXfrm>
        <a:off x="4806284" y="1580717"/>
        <a:ext cx="932421" cy="1967687"/>
      </dsp:txXfrm>
    </dsp:sp>
    <dsp:sp modelId="{5B6DC67A-4B83-4B28-9035-5C0A94CD0B8A}">
      <dsp:nvSpPr>
        <dsp:cNvPr id="0" name=""/>
        <dsp:cNvSpPr/>
      </dsp:nvSpPr>
      <dsp:spPr>
        <a:xfrm>
          <a:off x="1972722" y="2754649"/>
          <a:ext cx="2718551" cy="2321452"/>
        </a:xfrm>
        <a:prstGeom prst="ellipse">
          <a:avLst/>
        </a:prstGeom>
        <a:solidFill>
          <a:schemeClr val="accent3">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GB" sz="1800" b="1" kern="1200" dirty="0" smtClean="0">
              <a:solidFill>
                <a:schemeClr val="bg1"/>
              </a:solidFill>
            </a:rPr>
            <a:t>Pity</a:t>
          </a:r>
          <a:endParaRPr lang="en-GB" sz="1800" b="1" kern="1200" dirty="0">
            <a:solidFill>
              <a:schemeClr val="bg1"/>
            </a:solidFill>
          </a:endParaRPr>
        </a:p>
      </dsp:txBody>
      <dsp:txXfrm>
        <a:off x="2286401" y="4026984"/>
        <a:ext cx="2091193" cy="736614"/>
      </dsp:txXfrm>
    </dsp:sp>
    <dsp:sp modelId="{F835B321-BC6C-4A83-8CC1-FECBCD0848D9}">
      <dsp:nvSpPr>
        <dsp:cNvPr id="0" name=""/>
        <dsp:cNvSpPr/>
      </dsp:nvSpPr>
      <dsp:spPr>
        <a:xfrm>
          <a:off x="700759" y="1313225"/>
          <a:ext cx="2575854" cy="2476192"/>
        </a:xfrm>
        <a:prstGeom prst="ellipse">
          <a:avLst/>
        </a:prstGeom>
        <a:solidFill>
          <a:schemeClr val="accent2">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GB" sz="1800" b="1" kern="1200" dirty="0" smtClean="0">
              <a:solidFill>
                <a:schemeClr val="bg1"/>
              </a:solidFill>
            </a:rPr>
            <a:t>Hostile</a:t>
          </a:r>
          <a:endParaRPr lang="en-GB" sz="1800" b="1" kern="1200" dirty="0">
            <a:solidFill>
              <a:schemeClr val="bg1"/>
            </a:solidFill>
          </a:endParaRPr>
        </a:p>
      </dsp:txBody>
      <dsp:txXfrm>
        <a:off x="898901" y="1598940"/>
        <a:ext cx="990713" cy="190476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C040536-42AE-0940-B1D8-28D002B9A2FA}" type="datetimeFigureOut">
              <a:rPr lang="en-US" smtClean="0"/>
              <a:t>8/5/2020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C4C26B-855F-CF4A-A252-EF83F4FD0F28}" type="slidenum">
              <a:rPr lang="en-US" smtClean="0"/>
              <a:t>‹#›</a:t>
            </a:fld>
            <a:endParaRPr lang="en-US"/>
          </a:p>
        </p:txBody>
      </p:sp>
    </p:spTree>
    <p:extLst>
      <p:ext uri="{BB962C8B-B14F-4D97-AF65-F5344CB8AC3E}">
        <p14:creationId xmlns:p14="http://schemas.microsoft.com/office/powerpoint/2010/main" val="703236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F8C4C-62E5-4614-A5E8-B7BADB7E42AD}" type="datetimeFigureOut">
              <a:rPr lang="en-GB" smtClean="0"/>
              <a:t>05/08/2020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1CB9E-61A7-4546-822C-2D51F465DF9E}" type="slidenum">
              <a:rPr lang="en-GB" smtClean="0"/>
              <a:t>‹#›</a:t>
            </a:fld>
            <a:endParaRPr lang="en-GB"/>
          </a:p>
        </p:txBody>
      </p:sp>
    </p:spTree>
    <p:extLst>
      <p:ext uri="{BB962C8B-B14F-4D97-AF65-F5344CB8AC3E}">
        <p14:creationId xmlns:p14="http://schemas.microsoft.com/office/powerpoint/2010/main" val="3467718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Criminal_Law_Amendment_Act_188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come a long way, both in terms of societal</a:t>
            </a:r>
            <a:r>
              <a:rPr lang="en-GB" baseline="0" dirty="0" smtClean="0"/>
              <a:t> beliefs about homosexuality and about gay men, but also in social psychology’s understanding of the prejudices gay men face. Our understanding of homosexuality and the factors that have influenced it have been driven by a range of factors both historical, political and cultural. The stigmatisation of homosexuality has been driven by key events, such as the passing of the </a:t>
            </a:r>
            <a:r>
              <a:rPr lang="en-GB" b="1" baseline="0" dirty="0" smtClean="0"/>
              <a:t>Offences against the persons act and1861 </a:t>
            </a:r>
            <a:r>
              <a:rPr lang="en-GB" baseline="0" dirty="0" smtClean="0"/>
              <a:t>and the</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3" tooltip="Criminal Law Amendment Act 1885"/>
              </a:rPr>
              <a:t>Criminal Law Amendment Act 1885</a:t>
            </a:r>
            <a:r>
              <a:rPr lang="en-GB" sz="1200" b="0" i="0" kern="1200" dirty="0" smtClean="0">
                <a:solidFill>
                  <a:schemeClr val="tx1"/>
                </a:solidFill>
                <a:effectLst/>
                <a:latin typeface="+mn-lt"/>
                <a:ea typeface="+mn-ea"/>
                <a:cs typeface="+mn-cs"/>
              </a:rPr>
              <a:t>, and in particular the </a:t>
            </a:r>
            <a:r>
              <a:rPr lang="en-GB" sz="1200" b="0" i="0" kern="1200" dirty="0" err="1" smtClean="0">
                <a:solidFill>
                  <a:schemeClr val="tx1"/>
                </a:solidFill>
                <a:effectLst/>
                <a:latin typeface="+mn-lt"/>
                <a:ea typeface="+mn-ea"/>
                <a:cs typeface="+mn-cs"/>
              </a:rPr>
              <a:t>Labuchere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ammendment</a:t>
            </a:r>
            <a:r>
              <a:rPr lang="en-GB" sz="1200" b="0" i="0" kern="1200" dirty="0" smtClean="0">
                <a:solidFill>
                  <a:schemeClr val="tx1"/>
                </a:solidFill>
                <a:effectLst/>
                <a:latin typeface="+mn-lt"/>
                <a:ea typeface="+mn-ea"/>
                <a:cs typeface="+mn-cs"/>
              </a:rPr>
              <a:t> which was sanctified</a:t>
            </a:r>
            <a:r>
              <a:rPr lang="en-GB" sz="1200" b="0" i="0" kern="1200" baseline="0" dirty="0" smtClean="0">
                <a:solidFill>
                  <a:schemeClr val="tx1"/>
                </a:solidFill>
                <a:effectLst/>
                <a:latin typeface="+mn-lt"/>
                <a:ea typeface="+mn-ea"/>
                <a:cs typeface="+mn-cs"/>
              </a:rPr>
              <a:t> by the</a:t>
            </a:r>
            <a:r>
              <a:rPr lang="en-GB" baseline="0" dirty="0" smtClean="0"/>
              <a:t> trial of Oscar </a:t>
            </a:r>
            <a:r>
              <a:rPr lang="en-GB" baseline="0" dirty="0" err="1" smtClean="0"/>
              <a:t>wilde</a:t>
            </a:r>
            <a:r>
              <a:rPr lang="en-GB" baseline="0" dirty="0" smtClean="0"/>
              <a:t> and the </a:t>
            </a:r>
            <a:r>
              <a:rPr lang="en-GB" baseline="0" dirty="0" err="1" smtClean="0"/>
              <a:t>the</a:t>
            </a:r>
            <a:r>
              <a:rPr lang="en-GB" baseline="0" dirty="0" smtClean="0"/>
              <a:t> societal and political reaction to this. The existence of homosexuality, particularly in the UK has a mixed history after this point as gay groups tended to make some re-emergences over the intervening 80 years, however events such as the great war, the great recession and the second world war tempered any challenges or advances. In total, its recognised that ~49000 men were found guilty of gross indecency under the Criminal Law </a:t>
            </a:r>
            <a:r>
              <a:rPr lang="en-GB" baseline="0" dirty="0" err="1" smtClean="0"/>
              <a:t>Ammendment</a:t>
            </a:r>
            <a:r>
              <a:rPr lang="en-GB" baseline="0" dirty="0" smtClean="0"/>
              <a:t> act, one of the most famous being Alan Turing.</a:t>
            </a:r>
          </a:p>
          <a:p>
            <a:endParaRPr lang="en-GB" baseline="0" dirty="0" smtClean="0"/>
          </a:p>
          <a:p>
            <a:r>
              <a:rPr lang="en-GB" baseline="0" dirty="0" smtClean="0"/>
              <a:t>Such socio-political events helped embed anti gay sentiment into society at large and importantly, criminalised homosexuality across the entire British empire, </a:t>
            </a:r>
            <a:r>
              <a:rPr lang="en-GB" baseline="0" dirty="0" err="1" smtClean="0"/>
              <a:t>countires</a:t>
            </a:r>
            <a:r>
              <a:rPr lang="en-GB" baseline="0" dirty="0" smtClean="0"/>
              <a:t> of which included Ireland, much of Africa, Canada, India Australia and South Africa. In tandem, anti-gay sentiment was apparent, but not a focal point in the united states until the 1950’s and was primarily brought to the fore during the period known as McCarthyism where </a:t>
            </a:r>
            <a:r>
              <a:rPr lang="en-GB" baseline="0" dirty="0" err="1" smtClean="0"/>
              <a:t>anticommunit</a:t>
            </a:r>
            <a:r>
              <a:rPr lang="en-GB" baseline="0" dirty="0" smtClean="0"/>
              <a:t> rhetoric was associated with homosexuality. In tandem with these, the medical professions were increasingly interested in understanding the determinants of homosexuality and throughout the 19</a:t>
            </a:r>
            <a:r>
              <a:rPr lang="en-GB" baseline="30000" dirty="0" smtClean="0"/>
              <a:t>th</a:t>
            </a:r>
            <a:r>
              <a:rPr lang="en-GB" baseline="0" dirty="0" smtClean="0"/>
              <a:t> and early 20</a:t>
            </a:r>
            <a:r>
              <a:rPr lang="en-GB" baseline="30000" dirty="0" smtClean="0"/>
              <a:t>th</a:t>
            </a:r>
            <a:r>
              <a:rPr lang="en-GB" baseline="0" dirty="0" smtClean="0"/>
              <a:t> centuries an array of theories and hypotheses were forwarded to account for male and female homosexuality. The most prominent of these, at least initially, was the idea of sexual inversion, in which there were significant </a:t>
            </a:r>
            <a:r>
              <a:rPr lang="en-GB" baseline="0" dirty="0" err="1" smtClean="0"/>
              <a:t>endocrinologucal</a:t>
            </a:r>
            <a:r>
              <a:rPr lang="en-GB" baseline="0" dirty="0" smtClean="0"/>
              <a:t> and </a:t>
            </a:r>
            <a:r>
              <a:rPr lang="en-GB" baseline="0" dirty="0" err="1" smtClean="0"/>
              <a:t>neurologuical</a:t>
            </a:r>
            <a:r>
              <a:rPr lang="en-GB" baseline="0" dirty="0" smtClean="0"/>
              <a:t> differences between the heterosexual and homosexual brain. Most notably, there was little or no mention of it being a perversion. This all came later. The effect of which was homosexuality’s inclusion in the DSM Ii</a:t>
            </a:r>
          </a:p>
        </p:txBody>
      </p:sp>
      <p:sp>
        <p:nvSpPr>
          <p:cNvPr id="4" name="Slide Number Placeholder 3"/>
          <p:cNvSpPr>
            <a:spLocks noGrp="1"/>
          </p:cNvSpPr>
          <p:nvPr>
            <p:ph type="sldNum" sz="quarter" idx="10"/>
          </p:nvPr>
        </p:nvSpPr>
        <p:spPr/>
        <p:txBody>
          <a:bodyPr/>
          <a:lstStyle/>
          <a:p>
            <a:fld id="{FF8A66FE-5106-4516-AF33-89F3EABAEA03}" type="slidenum">
              <a:rPr lang="en-GB" smtClean="0"/>
              <a:t>3</a:t>
            </a:fld>
            <a:endParaRPr lang="en-GB"/>
          </a:p>
        </p:txBody>
      </p:sp>
    </p:spTree>
    <p:extLst>
      <p:ext uri="{BB962C8B-B14F-4D97-AF65-F5344CB8AC3E}">
        <p14:creationId xmlns:p14="http://schemas.microsoft.com/office/powerpoint/2010/main" val="4291986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Through</a:t>
            </a:r>
            <a:r>
              <a:rPr lang="en-GB" baseline="0" dirty="0" smtClean="0"/>
              <a:t> the 1960s and early 1970s, the tides began to change as new research began to dispel many of the myths and untruths about homosexuality and as groups in society began to seek increased civil rights and liberties (in the US and Canada). The </a:t>
            </a:r>
            <a:endParaRPr lang="en-GB" dirty="0"/>
          </a:p>
        </p:txBody>
      </p:sp>
      <p:sp>
        <p:nvSpPr>
          <p:cNvPr id="4" name="Slide Number Placeholder 3"/>
          <p:cNvSpPr>
            <a:spLocks noGrp="1"/>
          </p:cNvSpPr>
          <p:nvPr>
            <p:ph type="sldNum" sz="quarter" idx="10"/>
          </p:nvPr>
        </p:nvSpPr>
        <p:spPr/>
        <p:txBody>
          <a:bodyPr/>
          <a:lstStyle/>
          <a:p>
            <a:fld id="{FF8A66FE-5106-4516-AF33-89F3EABAEA03}" type="slidenum">
              <a:rPr lang="en-GB" smtClean="0"/>
              <a:t>4</a:t>
            </a:fld>
            <a:endParaRPr lang="en-GB"/>
          </a:p>
        </p:txBody>
      </p:sp>
    </p:spTree>
    <p:extLst>
      <p:ext uri="{BB962C8B-B14F-4D97-AF65-F5344CB8AC3E}">
        <p14:creationId xmlns:p14="http://schemas.microsoft.com/office/powerpoint/2010/main" val="271057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Caution</a:t>
            </a:r>
            <a:r>
              <a:rPr lang="en-GB" baseline="0" dirty="0" smtClean="0"/>
              <a:t> the point that </a:t>
            </a:r>
            <a:r>
              <a:rPr lang="en-GB" baseline="0" dirty="0" err="1" smtClean="0"/>
              <a:t>Herek</a:t>
            </a:r>
            <a:r>
              <a:rPr lang="en-GB" baseline="0" dirty="0" smtClean="0"/>
              <a:t> found different results with his national probability data </a:t>
            </a:r>
            <a:endParaRPr lang="en-GB" dirty="0" smtClean="0"/>
          </a:p>
          <a:p>
            <a:endParaRPr lang="en-GB" baseline="0" dirty="0" smtClean="0"/>
          </a:p>
          <a:p>
            <a:endParaRPr lang="en-GB" baseline="0" dirty="0" smtClean="0"/>
          </a:p>
          <a:p>
            <a:pPr marL="285750" indent="-285750" eaLnBrk="0" hangingPunct="0">
              <a:buFont typeface="Arial" panose="020B0604020202020204" pitchFamily="34" charset="0"/>
              <a:buChar char="•"/>
              <a:defRPr/>
            </a:pPr>
            <a:r>
              <a:rPr lang="en-GB" altLang="en-US" sz="1200" dirty="0" smtClean="0">
                <a:ea typeface="ＭＳ Ｐゴシック" pitchFamily="-107" charset="-128"/>
                <a:cs typeface="+mn-cs"/>
              </a:rPr>
              <a:t>Old-fashioned prejudice is overt in nature.</a:t>
            </a:r>
          </a:p>
          <a:p>
            <a:pPr marL="285750" indent="-285750" eaLnBrk="0" hangingPunct="0">
              <a:buFont typeface="Arial" panose="020B0604020202020204" pitchFamily="34" charset="0"/>
              <a:buChar char="•"/>
              <a:defRPr/>
            </a:pPr>
            <a:endParaRPr lang="en-GB" sz="1200" dirty="0" smtClean="0">
              <a:ea typeface="ＭＳ Ｐゴシック" pitchFamily="-107" charset="-128"/>
              <a:cs typeface="+mn-cs"/>
            </a:endParaRPr>
          </a:p>
          <a:p>
            <a:pPr marL="285750" indent="-285750" eaLnBrk="0" hangingPunct="0">
              <a:buFont typeface="Arial" panose="020B0604020202020204" pitchFamily="34" charset="0"/>
              <a:buChar char="•"/>
              <a:defRPr/>
            </a:pPr>
            <a:r>
              <a:rPr lang="en-GB" altLang="en-US" sz="1200" dirty="0" smtClean="0">
                <a:ea typeface="ＭＳ Ｐゴシック" pitchFamily="-107" charset="-128"/>
                <a:cs typeface="+mn-cs"/>
              </a:rPr>
              <a:t>It is rooted in religious and moral beliefs</a:t>
            </a:r>
          </a:p>
          <a:p>
            <a:pPr marL="285750" indent="-285750" eaLnBrk="0" hangingPunct="0">
              <a:buFont typeface="Arial" panose="020B0604020202020204" pitchFamily="34" charset="0"/>
              <a:buChar char="•"/>
              <a:defRPr/>
            </a:pPr>
            <a:endParaRPr lang="en-GB" sz="1200" dirty="0" smtClean="0">
              <a:ea typeface="ＭＳ Ｐゴシック" pitchFamily="-107" charset="-128"/>
              <a:cs typeface="+mn-cs"/>
            </a:endParaRPr>
          </a:p>
          <a:p>
            <a:pPr marL="285750" indent="-285750" eaLnBrk="0" hangingPunct="0">
              <a:buFont typeface="Arial" panose="020B0604020202020204" pitchFamily="34" charset="0"/>
              <a:buChar char="•"/>
              <a:defRPr/>
            </a:pPr>
            <a:r>
              <a:rPr lang="en-GB" sz="1200" dirty="0" smtClean="0">
                <a:ea typeface="ＭＳ Ｐゴシック" pitchFamily="-107" charset="-128"/>
                <a:cs typeface="+mn-cs"/>
              </a:rPr>
              <a:t>It is also rooted in common, inaccurate misconceptions</a:t>
            </a:r>
          </a:p>
          <a:p>
            <a:pPr marL="285750" indent="-285750" eaLnBrk="0" hangingPunct="0">
              <a:buFont typeface="Arial" panose="020B0604020202020204" pitchFamily="34" charset="0"/>
              <a:buChar char="•"/>
              <a:defRPr/>
            </a:pPr>
            <a:endParaRPr lang="en-GB" sz="1200" dirty="0" smtClean="0">
              <a:ea typeface="ＭＳ Ｐゴシック" pitchFamily="-107" charset="-128"/>
              <a:cs typeface="+mn-cs"/>
            </a:endParaRPr>
          </a:p>
          <a:p>
            <a:pPr marL="285750" indent="-285750" eaLnBrk="0" hangingPunct="0">
              <a:buFont typeface="Arial" panose="020B0604020202020204" pitchFamily="34" charset="0"/>
              <a:buChar char="•"/>
              <a:defRPr/>
            </a:pPr>
            <a:r>
              <a:rPr lang="en-GB" altLang="en-US" sz="1200" dirty="0" smtClean="0">
                <a:ea typeface="ＭＳ Ｐゴシック" pitchFamily="-107" charset="-128"/>
                <a:cs typeface="+mn-cs"/>
              </a:rPr>
              <a:t>Modern prejudice is more covert in nature</a:t>
            </a:r>
          </a:p>
          <a:p>
            <a:pPr marL="285750" indent="-285750" eaLnBrk="0" hangingPunct="0">
              <a:buFont typeface="Arial" panose="020B0604020202020204" pitchFamily="34" charset="0"/>
              <a:buChar char="•"/>
              <a:defRPr/>
            </a:pPr>
            <a:endParaRPr lang="en-GB" sz="1200" dirty="0" smtClean="0">
              <a:ea typeface="ＭＳ Ｐゴシック" pitchFamily="-107" charset="-128"/>
              <a:cs typeface="+mn-cs"/>
            </a:endParaRPr>
          </a:p>
          <a:p>
            <a:pPr marL="285750" indent="-285750" eaLnBrk="0" hangingPunct="0">
              <a:buFont typeface="Arial" panose="020B0604020202020204" pitchFamily="34" charset="0"/>
              <a:buChar char="•"/>
              <a:defRPr/>
            </a:pPr>
            <a:r>
              <a:rPr lang="en-GB" altLang="en-US" sz="1200" dirty="0" smtClean="0">
                <a:ea typeface="ＭＳ Ｐゴシック" pitchFamily="-107" charset="-128"/>
                <a:cs typeface="+mn-cs"/>
              </a:rPr>
              <a:t>Reflects beliefs that certain groups are pushing too hard for undeserved gains in society</a:t>
            </a:r>
          </a:p>
          <a:p>
            <a:pPr marL="285750" indent="-285750" eaLnBrk="0" hangingPunct="0">
              <a:buFont typeface="Arial" panose="020B0604020202020204" pitchFamily="34" charset="0"/>
              <a:buChar char="•"/>
              <a:defRPr/>
            </a:pPr>
            <a:endParaRPr lang="en-GB" sz="1200" dirty="0" smtClean="0">
              <a:ea typeface="ＭＳ Ｐゴシック" pitchFamily="-107" charset="-128"/>
              <a:cs typeface="+mn-cs"/>
            </a:endParaRPr>
          </a:p>
          <a:p>
            <a:pPr marL="285750" indent="-285750" eaLnBrk="0" hangingPunct="0">
              <a:buFont typeface="Arial" panose="020B0604020202020204" pitchFamily="34" charset="0"/>
              <a:buChar char="•"/>
              <a:defRPr/>
            </a:pPr>
            <a:r>
              <a:rPr lang="en-GB" altLang="en-US" sz="1200" dirty="0" smtClean="0">
                <a:ea typeface="ＭＳ Ｐゴシック" pitchFamily="-107" charset="-128"/>
                <a:cs typeface="+mn-cs"/>
              </a:rPr>
              <a:t>Reflects beliefs that prejudice is largely a thing of the past</a:t>
            </a:r>
            <a:endParaRPr lang="en-GB" sz="1200" dirty="0" smtClean="0">
              <a:cs typeface="+mn-cs"/>
            </a:endParaRPr>
          </a:p>
          <a:p>
            <a:pPr marL="285750" indent="-285750" eaLnBrk="0" hangingPunct="0">
              <a:buFont typeface="Arial" panose="020B0604020202020204" pitchFamily="34" charset="0"/>
              <a:buChar char="•"/>
              <a:defRPr/>
            </a:pPr>
            <a:endParaRPr lang="en-GB" sz="1200" dirty="0" smtClean="0">
              <a:cs typeface="+mn-cs"/>
            </a:endParaRPr>
          </a:p>
        </p:txBody>
      </p:sp>
      <p:sp>
        <p:nvSpPr>
          <p:cNvPr id="4" name="Slide Number Placeholder 3"/>
          <p:cNvSpPr>
            <a:spLocks noGrp="1"/>
          </p:cNvSpPr>
          <p:nvPr>
            <p:ph type="sldNum" sz="quarter" idx="10"/>
          </p:nvPr>
        </p:nvSpPr>
        <p:spPr/>
        <p:txBody>
          <a:bodyPr/>
          <a:lstStyle/>
          <a:p>
            <a:fld id="{FF8A66FE-5106-4516-AF33-89F3EABAEA03}" type="slidenum">
              <a:rPr lang="en-GB" smtClean="0"/>
              <a:t>13</a:t>
            </a:fld>
            <a:endParaRPr lang="en-GB"/>
          </a:p>
        </p:txBody>
      </p:sp>
    </p:spTree>
    <p:extLst>
      <p:ext uri="{BB962C8B-B14F-4D97-AF65-F5344CB8AC3E}">
        <p14:creationId xmlns:p14="http://schemas.microsoft.com/office/powerpoint/2010/main" val="1733952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Caution</a:t>
            </a:r>
            <a:r>
              <a:rPr lang="en-GB" baseline="0" dirty="0" smtClean="0"/>
              <a:t> the point that </a:t>
            </a:r>
            <a:r>
              <a:rPr lang="en-GB" baseline="0" dirty="0" err="1" smtClean="0"/>
              <a:t>Herek</a:t>
            </a:r>
            <a:r>
              <a:rPr lang="en-GB" baseline="0" dirty="0" smtClean="0"/>
              <a:t> found different results with his national probability data </a:t>
            </a:r>
            <a:endParaRPr lang="en-GB" dirty="0"/>
          </a:p>
        </p:txBody>
      </p:sp>
      <p:sp>
        <p:nvSpPr>
          <p:cNvPr id="4" name="Slide Number Placeholder 3"/>
          <p:cNvSpPr>
            <a:spLocks noGrp="1"/>
          </p:cNvSpPr>
          <p:nvPr>
            <p:ph type="sldNum" sz="quarter" idx="10"/>
          </p:nvPr>
        </p:nvSpPr>
        <p:spPr/>
        <p:txBody>
          <a:bodyPr/>
          <a:lstStyle/>
          <a:p>
            <a:fld id="{FF8A66FE-5106-4516-AF33-89F3EABAEA03}" type="slidenum">
              <a:rPr lang="en-GB" smtClean="0"/>
              <a:t>15</a:t>
            </a:fld>
            <a:endParaRPr lang="en-GB"/>
          </a:p>
        </p:txBody>
      </p:sp>
    </p:spTree>
    <p:extLst>
      <p:ext uri="{BB962C8B-B14F-4D97-AF65-F5344CB8AC3E}">
        <p14:creationId xmlns:p14="http://schemas.microsoft.com/office/powerpoint/2010/main" val="2096068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5590"/>
            <a:ext cx="7772400" cy="857250"/>
          </a:xfrm>
        </p:spPr>
        <p:txBody>
          <a:bodyPr/>
          <a:lstStyle>
            <a:lvl1pPr algn="ctr">
              <a:defRPr b="0" i="0">
                <a:latin typeface="Stag Medium" charset="0"/>
                <a:ea typeface="Stag Medium" charset="0"/>
                <a:cs typeface="Stag Medium" charset="0"/>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1371600" y="4062095"/>
            <a:ext cx="6400800" cy="635000"/>
          </a:xfrm>
        </p:spPr>
        <p:txBody>
          <a:bodyPr/>
          <a:lstStyle>
            <a:lvl1pPr marL="0" indent="0" algn="ctr">
              <a:buNone/>
              <a:defRPr b="0" i="0">
                <a:solidFill>
                  <a:srgbClr val="0070C0"/>
                </a:solidFill>
                <a:latin typeface="Stag Medium" charset="0"/>
                <a:ea typeface="Stag Medium" charset="0"/>
                <a:cs typeface="Stag Mediu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2285038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214451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38B1DCE-078B-9B45-8AF1-08EF51FD2ECA}" type="datetimeFigureOut">
              <a:rPr lang="en-US" smtClean="0"/>
              <a:t>8/5/2020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2848441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B1DCE-078B-9B45-8AF1-08EF51FD2ECA}" type="datetimeFigureOut">
              <a:rPr lang="en-US" smtClean="0"/>
              <a:t>8/5/2020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1299736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9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743200"/>
            <a:ext cx="7772400" cy="857250"/>
          </a:xfrm>
        </p:spPr>
        <p:txBody>
          <a:bodyPr/>
          <a:lstStyle>
            <a:lvl1pPr algn="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672840"/>
            <a:ext cx="6400800" cy="6350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3847705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2144511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38B1DCE-078B-9B45-8AF1-08EF51FD2ECA}" type="datetimeFigureOut">
              <a:rPr lang="en-US" smtClean="0"/>
              <a:t>8/5/2020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2848441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99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B1DCE-078B-9B45-8AF1-08EF51FD2ECA}" type="datetimeFigureOut">
              <a:rPr lang="en-US" smtClean="0"/>
              <a:t>8/5/2020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129973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C343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743200"/>
            <a:ext cx="7772400" cy="857250"/>
          </a:xfrm>
        </p:spPr>
        <p:txBody>
          <a:bodyPr/>
          <a:lstStyle>
            <a:lvl1pPr algn="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672840"/>
            <a:ext cx="6400800" cy="6350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3847705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CC34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2144511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CC34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38B1DCE-078B-9B45-8AF1-08EF51FD2ECA}" type="datetimeFigureOut">
              <a:rPr lang="en-US" smtClean="0"/>
              <a:t>8/5/2020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2848441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Stag Medium" charset="0"/>
                <a:ea typeface="Stag Medium" charset="0"/>
                <a:cs typeface="Stag Medium" charset="0"/>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lstStyle>
            <a:lvl1pPr>
              <a:defRPr b="0" i="0">
                <a:solidFill>
                  <a:srgbClr val="0070C0"/>
                </a:solidFill>
                <a:latin typeface="Stag Medium" charset="0"/>
                <a:ea typeface="Stag Medium" charset="0"/>
                <a:cs typeface="Stag Medium" charset="0"/>
              </a:defRPr>
            </a:lvl1pPr>
            <a:lvl2pPr>
              <a:defRPr sz="2400">
                <a:latin typeface="+mn-lt"/>
              </a:defRPr>
            </a:lvl2pPr>
            <a:lvl3pPr>
              <a:defRPr sz="2200">
                <a:latin typeface="+mn-lt"/>
              </a:defRPr>
            </a:lvl3pPr>
            <a:lvl4pPr>
              <a:defRPr sz="2000">
                <a:latin typeface="+mn-lt"/>
              </a:defRPr>
            </a:lvl4pPr>
            <a:lvl5pPr>
              <a:defRPr sz="1800">
                <a:latin typeface="+mn-l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1975090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CC343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B1DCE-078B-9B45-8AF1-08EF51FD2ECA}" type="datetimeFigureOut">
              <a:rPr lang="en-US" smtClean="0"/>
              <a:t>8/5/2020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1299736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743200"/>
            <a:ext cx="7772400" cy="857250"/>
          </a:xfrm>
        </p:spPr>
        <p:txBody>
          <a:bodyPr/>
          <a:lstStyle>
            <a:lvl1pPr algn="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672840"/>
            <a:ext cx="6400800" cy="635000"/>
          </a:xfrm>
        </p:spPr>
        <p:txBody>
          <a:bodyPr/>
          <a:lstStyle>
            <a:lvl1pPr marL="0" indent="0" algn="l">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3847705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2144511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38B1DCE-078B-9B45-8AF1-08EF51FD2ECA}" type="datetimeFigureOut">
              <a:rPr lang="en-US" smtClean="0"/>
              <a:t>8/5/2020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2848441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B1DCE-078B-9B45-8AF1-08EF51FD2ECA}" type="datetimeFigureOut">
              <a:rPr lang="en-US" smtClean="0"/>
              <a:t>8/5/2020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1299736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743200"/>
            <a:ext cx="7772400" cy="857250"/>
          </a:xfrm>
        </p:spPr>
        <p:txBody>
          <a:bodyPr/>
          <a:lstStyle>
            <a:lvl1pPr algn="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672840"/>
            <a:ext cx="6400800" cy="635000"/>
          </a:xfrm>
        </p:spPr>
        <p:txBody>
          <a:bodyPr/>
          <a:lstStyle>
            <a:lvl1pPr marL="0" indent="0" algn="l">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2311050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4143837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38B1DCE-078B-9B45-8AF1-08EF51FD2ECA}" type="datetimeFigureOut">
              <a:rPr lang="en-US" smtClean="0"/>
              <a:t>8/5/2020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1267567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B1DCE-078B-9B45-8AF1-08EF51FD2ECA}" type="datetimeFigureOut">
              <a:rPr lang="en-US" smtClean="0"/>
              <a:t>8/5/2020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628125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38B1DCE-078B-9B45-8AF1-08EF51FD2ECA}" type="datetimeFigureOut">
              <a:rPr lang="en-US" smtClean="0"/>
              <a:t>8/5/2020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4082557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B1DCE-078B-9B45-8AF1-08EF51FD2ECA}" type="datetimeFigureOut">
              <a:rPr lang="en-US" smtClean="0"/>
              <a:t>8/5/2020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117200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743200"/>
            <a:ext cx="7772400" cy="857250"/>
          </a:xfrm>
        </p:spPr>
        <p:txBody>
          <a:bodyPr/>
          <a:lstStyle>
            <a:lvl1pPr algn="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672840"/>
            <a:ext cx="6400800" cy="6350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3366881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638903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38B1DCE-078B-9B45-8AF1-08EF51FD2ECA}" type="datetimeFigureOut">
              <a:rPr lang="en-US" smtClean="0"/>
              <a:t>8/5/2020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414620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B1DCE-078B-9B45-8AF1-08EF51FD2ECA}" type="datetimeFigureOut">
              <a:rPr lang="en-US" smtClean="0"/>
              <a:t>8/5/2020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4237555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743200"/>
            <a:ext cx="7772400" cy="857250"/>
          </a:xfrm>
        </p:spPr>
        <p:txBody>
          <a:bodyPr/>
          <a:lstStyle>
            <a:lvl1pPr algn="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672840"/>
            <a:ext cx="6400800" cy="6350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938B1DCE-078B-9B45-8AF1-08EF51FD2ECA}"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035AD-ED86-F747-91EE-6D9099079B32}" type="slidenum">
              <a:rPr lang="en-US" smtClean="0"/>
              <a:t>‹#›</a:t>
            </a:fld>
            <a:endParaRPr lang="en-US"/>
          </a:p>
        </p:txBody>
      </p:sp>
    </p:spTree>
    <p:extLst>
      <p:ext uri="{BB962C8B-B14F-4D97-AF65-F5344CB8AC3E}">
        <p14:creationId xmlns:p14="http://schemas.microsoft.com/office/powerpoint/2010/main" val="3847705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7.xml"/><Relationship Id="rId7" Type="http://schemas.openxmlformats.org/officeDocument/2006/relationships/image" Target="../media/image2.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1.xml"/><Relationship Id="rId7" Type="http://schemas.openxmlformats.org/officeDocument/2006/relationships/image" Target="../media/image2.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5.xml"/><Relationship Id="rId7" Type="http://schemas.openxmlformats.org/officeDocument/2006/relationships/image" Target="../media/image2.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emf"/><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9.xml"/><Relationship Id="rId7" Type="http://schemas.openxmlformats.org/officeDocument/2006/relationships/image" Target="../media/image2.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emf"/><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3.xml"/><Relationship Id="rId7" Type="http://schemas.openxmlformats.org/officeDocument/2006/relationships/image" Target="../media/image2.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emf"/><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7.xml"/><Relationship Id="rId7" Type="http://schemas.openxmlformats.org/officeDocument/2006/relationships/image" Target="../media/image2.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emf"/><Relationship Id="rId5" Type="http://schemas.openxmlformats.org/officeDocument/2006/relationships/theme" Target="../theme/theme7.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0686"/>
            <a:ext cx="8229600" cy="1143000"/>
          </a:xfrm>
          <a:prstGeom prst="rect">
            <a:avLst/>
          </a:prstGeom>
        </p:spPr>
        <p:txBody>
          <a:bodyPr vert="horz" lIns="91440" tIns="45720" rIns="91440" bIns="45720" rtlCol="0" anchor="ctr">
            <a:no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2608900"/>
            <a:ext cx="8229600" cy="3517264"/>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latin typeface="Arial"/>
                <a:cs typeface="Arial"/>
              </a:defRPr>
            </a:lvl1pPr>
          </a:lstStyle>
          <a:p>
            <a:fld id="{938B1DCE-078B-9B45-8AF1-08EF51FD2ECA}" type="datetimeFigureOut">
              <a:rPr lang="en-US" smtClean="0"/>
              <a:pPr/>
              <a:t>8/5/2020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CC2035AD-ED86-F747-91EE-6D9099079B32}" type="slidenum">
              <a:rPr lang="en-US" smtClean="0"/>
              <a:pPr/>
              <a:t>‹#›</a:t>
            </a:fld>
            <a:endParaRPr lang="en-US"/>
          </a:p>
        </p:txBody>
      </p:sp>
      <p:grpSp>
        <p:nvGrpSpPr>
          <p:cNvPr id="28" name="Group 27"/>
          <p:cNvGrpSpPr/>
          <p:nvPr userDrawn="1"/>
        </p:nvGrpSpPr>
        <p:grpSpPr>
          <a:xfrm>
            <a:off x="9602302" y="148928"/>
            <a:ext cx="962352" cy="962352"/>
            <a:chOff x="7550001" y="1111278"/>
            <a:chExt cx="962352" cy="962352"/>
          </a:xfrm>
        </p:grpSpPr>
        <p:sp>
          <p:nvSpPr>
            <p:cNvPr id="29" name="Rectangle 28"/>
            <p:cNvSpPr/>
            <p:nvPr userDrawn="1"/>
          </p:nvSpPr>
          <p:spPr>
            <a:xfrm>
              <a:off x="7550001" y="1111278"/>
              <a:ext cx="962352" cy="962352"/>
            </a:xfrm>
            <a:prstGeom prst="rect">
              <a:avLst/>
            </a:prstGeom>
            <a:solidFill>
              <a:srgbClr val="66009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0" name="TextBox 29"/>
            <p:cNvSpPr txBox="1"/>
            <p:nvPr userDrawn="1"/>
          </p:nvSpPr>
          <p:spPr>
            <a:xfrm>
              <a:off x="7674015" y="1315455"/>
              <a:ext cx="71432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102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153</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1" name="Group 30"/>
          <p:cNvGrpSpPr/>
          <p:nvPr userDrawn="1"/>
        </p:nvGrpSpPr>
        <p:grpSpPr>
          <a:xfrm>
            <a:off x="9602302" y="1260686"/>
            <a:ext cx="962352" cy="962352"/>
            <a:chOff x="7550001" y="1111278"/>
            <a:chExt cx="962352" cy="962352"/>
          </a:xfrm>
          <a:solidFill>
            <a:srgbClr val="0099FF"/>
          </a:solidFill>
        </p:grpSpPr>
        <p:sp>
          <p:nvSpPr>
            <p:cNvPr id="32" name="Rectangle 31"/>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3" name="TextBox 32"/>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153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255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4" name="Group 33"/>
          <p:cNvGrpSpPr/>
          <p:nvPr userDrawn="1"/>
        </p:nvGrpSpPr>
        <p:grpSpPr>
          <a:xfrm>
            <a:off x="9602302" y="2404722"/>
            <a:ext cx="962352" cy="962352"/>
            <a:chOff x="7550001" y="1111278"/>
            <a:chExt cx="962352" cy="962352"/>
          </a:xfrm>
          <a:solidFill>
            <a:srgbClr val="A5DC23"/>
          </a:solidFill>
        </p:grpSpPr>
        <p:sp>
          <p:nvSpPr>
            <p:cNvPr id="35" name="Rectangle 34"/>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6" name="TextBox 35"/>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165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220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35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7" name="Group 36"/>
          <p:cNvGrpSpPr/>
          <p:nvPr userDrawn="1"/>
        </p:nvGrpSpPr>
        <p:grpSpPr>
          <a:xfrm>
            <a:off x="10816265" y="148928"/>
            <a:ext cx="962352" cy="962352"/>
            <a:chOff x="7550001" y="1111278"/>
            <a:chExt cx="962352" cy="962352"/>
          </a:xfrm>
          <a:solidFill>
            <a:srgbClr val="003366"/>
          </a:solidFill>
        </p:grpSpPr>
        <p:sp>
          <p:nvSpPr>
            <p:cNvPr id="38" name="Rectangle 37"/>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9" name="TextBox 38"/>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102</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0" name="Group 39"/>
          <p:cNvGrpSpPr/>
          <p:nvPr userDrawn="1"/>
        </p:nvGrpSpPr>
        <p:grpSpPr>
          <a:xfrm>
            <a:off x="10816265" y="1260686"/>
            <a:ext cx="962352" cy="962352"/>
            <a:chOff x="7550001" y="1111278"/>
            <a:chExt cx="962352" cy="962352"/>
          </a:xfrm>
          <a:solidFill>
            <a:srgbClr val="FFCC00"/>
          </a:solidFill>
        </p:grpSpPr>
        <p:sp>
          <p:nvSpPr>
            <p:cNvPr id="41" name="Rectangle 40"/>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2" name="TextBox 41"/>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0</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3" name="Group 42"/>
          <p:cNvGrpSpPr/>
          <p:nvPr userDrawn="1"/>
        </p:nvGrpSpPr>
        <p:grpSpPr>
          <a:xfrm>
            <a:off x="10816265" y="2404722"/>
            <a:ext cx="962352" cy="962352"/>
            <a:chOff x="7550001" y="1111278"/>
            <a:chExt cx="962352" cy="962352"/>
          </a:xfrm>
          <a:solidFill>
            <a:srgbClr val="CC3433"/>
          </a:solidFill>
        </p:grpSpPr>
        <p:sp>
          <p:nvSpPr>
            <p:cNvPr id="44" name="Rectangle 43"/>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5" name="TextBox 44"/>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51</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6" name="Group 45"/>
          <p:cNvGrpSpPr/>
          <p:nvPr userDrawn="1"/>
        </p:nvGrpSpPr>
        <p:grpSpPr>
          <a:xfrm>
            <a:off x="10816265" y="3509474"/>
            <a:ext cx="962352" cy="962352"/>
            <a:chOff x="7550001" y="1111278"/>
            <a:chExt cx="962352" cy="962352"/>
          </a:xfrm>
          <a:solidFill>
            <a:srgbClr val="B08A42"/>
          </a:solidFill>
        </p:grpSpPr>
        <p:sp>
          <p:nvSpPr>
            <p:cNvPr id="47" name="Rectangle 46"/>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8" name="TextBox 47"/>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176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138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66</a:t>
              </a:r>
              <a:endParaRPr kumimoji="0" lang="en-US" sz="1000" b="0" i="0" u="none" strike="noStrike" kern="0" cap="none" spc="0" normalizeH="0" baseline="0" noProof="0" dirty="0">
                <a:ln>
                  <a:noFill/>
                </a:ln>
                <a:solidFill>
                  <a:sysClr val="window" lastClr="FFFFFF"/>
                </a:solidFill>
                <a:effectLst/>
                <a:uLnTx/>
                <a:uFillTx/>
              </a:endParaRPr>
            </a:p>
          </p:txBody>
        </p:sp>
      </p:grpSp>
      <p:pic>
        <p:nvPicPr>
          <p:cNvPr id="49" name="Picture 48"/>
          <p:cNvPicPr>
            <a:picLocks noChangeAspect="1"/>
          </p:cNvPicPr>
          <p:nvPr userDrawn="1"/>
        </p:nvPicPr>
        <p:blipFill>
          <a:blip r:embed="rId6"/>
          <a:stretch>
            <a:fillRect/>
          </a:stretch>
        </p:blipFill>
        <p:spPr>
          <a:xfrm>
            <a:off x="-2580120" y="2084315"/>
            <a:ext cx="1830033" cy="613799"/>
          </a:xfrm>
          <a:prstGeom prst="rect">
            <a:avLst/>
          </a:prstGeom>
        </p:spPr>
      </p:pic>
      <p:pic>
        <p:nvPicPr>
          <p:cNvPr id="50" name="Picture 49"/>
          <p:cNvPicPr>
            <a:picLocks noChangeAspect="1"/>
          </p:cNvPicPr>
          <p:nvPr userDrawn="1"/>
        </p:nvPicPr>
        <p:blipFill>
          <a:blip r:embed="rId7"/>
          <a:stretch>
            <a:fillRect/>
          </a:stretch>
        </p:blipFill>
        <p:spPr>
          <a:xfrm>
            <a:off x="-2580120" y="214380"/>
            <a:ext cx="1830033" cy="613799"/>
          </a:xfrm>
          <a:prstGeom prst="rect">
            <a:avLst/>
          </a:prstGeom>
        </p:spPr>
      </p:pic>
      <p:pic>
        <p:nvPicPr>
          <p:cNvPr id="51" name="Picture 50"/>
          <p:cNvPicPr>
            <a:picLocks noChangeAspect="1"/>
          </p:cNvPicPr>
          <p:nvPr userDrawn="1"/>
        </p:nvPicPr>
        <p:blipFill>
          <a:blip r:embed="rId8"/>
          <a:stretch>
            <a:fillRect/>
          </a:stretch>
        </p:blipFill>
        <p:spPr>
          <a:xfrm>
            <a:off x="-2580120" y="1146566"/>
            <a:ext cx="1830033" cy="613799"/>
          </a:xfrm>
          <a:prstGeom prst="rect">
            <a:avLst/>
          </a:prstGeom>
        </p:spPr>
      </p:pic>
      <p:pic>
        <p:nvPicPr>
          <p:cNvPr id="52" name="Picture 51"/>
          <p:cNvPicPr>
            <a:picLocks noChangeAspect="1"/>
          </p:cNvPicPr>
          <p:nvPr userDrawn="1"/>
        </p:nvPicPr>
        <p:blipFill>
          <a:blip r:embed="rId7"/>
          <a:stretch>
            <a:fillRect/>
          </a:stretch>
        </p:blipFill>
        <p:spPr>
          <a:xfrm>
            <a:off x="457200" y="293304"/>
            <a:ext cx="1830033" cy="613799"/>
          </a:xfrm>
          <a:prstGeom prst="rect">
            <a:avLst/>
          </a:prstGeom>
        </p:spPr>
      </p:pic>
    </p:spTree>
    <p:extLst>
      <p:ext uri="{BB962C8B-B14F-4D97-AF65-F5344CB8AC3E}">
        <p14:creationId xmlns:p14="http://schemas.microsoft.com/office/powerpoint/2010/main" val="421630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l" defTabSz="457200" rtl="0" eaLnBrk="1" latinLnBrk="0" hangingPunct="1">
        <a:spcBef>
          <a:spcPct val="0"/>
        </a:spcBef>
        <a:buNone/>
        <a:defRPr sz="4400" b="0" i="0" kern="1200">
          <a:solidFill>
            <a:srgbClr val="003366"/>
          </a:solidFill>
          <a:latin typeface="Stag Medium" charset="0"/>
          <a:ea typeface="Stag Medium" charset="0"/>
          <a:cs typeface="Stag Medium" charset="0"/>
        </a:defRPr>
      </a:lvl1pPr>
    </p:titleStyle>
    <p:bodyStyle>
      <a:lvl1pPr marL="342900" indent="-342900" algn="l" defTabSz="457200" rtl="0" eaLnBrk="1" latinLnBrk="0" hangingPunct="1">
        <a:spcBef>
          <a:spcPct val="20000"/>
        </a:spcBef>
        <a:buFont typeface="Arial"/>
        <a:buChar char="•"/>
        <a:defRPr sz="2400" b="0" i="0" kern="1200">
          <a:solidFill>
            <a:srgbClr val="0070C0"/>
          </a:solidFill>
          <a:latin typeface="Stag Medium" charset="0"/>
          <a:ea typeface="Stag Medium" charset="0"/>
          <a:cs typeface="Stag Medium" charset="0"/>
        </a:defRPr>
      </a:lvl1pPr>
      <a:lvl2pPr marL="800100" indent="-342900" algn="l" defTabSz="457200" rtl="0" eaLnBrk="1" latinLnBrk="0" hangingPunct="1">
        <a:spcBef>
          <a:spcPct val="20000"/>
        </a:spcBef>
        <a:buFont typeface="Arial"/>
        <a:buChar char="•"/>
        <a:defRPr sz="2400" kern="1200">
          <a:solidFill>
            <a:schemeClr val="tx1"/>
          </a:solidFill>
          <a:latin typeface="+mn-lt"/>
          <a:ea typeface="+mn-ea"/>
          <a:cs typeface="Arial"/>
        </a:defRPr>
      </a:lvl2pPr>
      <a:lvl3pPr marL="1257300" indent="-342900" algn="l" defTabSz="457200" rtl="0" eaLnBrk="1" latinLnBrk="0" hangingPunct="1">
        <a:spcBef>
          <a:spcPct val="20000"/>
        </a:spcBef>
        <a:buFont typeface="Arial"/>
        <a:buChar char="•"/>
        <a:defRPr sz="2200" kern="1200">
          <a:solidFill>
            <a:schemeClr val="tx1"/>
          </a:solidFill>
          <a:latin typeface="+mn-lt"/>
          <a:ea typeface="+mn-ea"/>
          <a:cs typeface="Arial"/>
        </a:defRPr>
      </a:lvl3pPr>
      <a:lvl4pPr marL="1714500" indent="-3429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171700" indent="-3429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600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0686"/>
            <a:ext cx="8229600" cy="1143000"/>
          </a:xfrm>
          <a:prstGeom prst="rect">
            <a:avLst/>
          </a:prstGeom>
        </p:spPr>
        <p:txBody>
          <a:bodyPr vert="horz" lIns="91440" tIns="45720" rIns="91440" bIns="45720" rtlCol="0" anchor="ctr">
            <a:no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2608900"/>
            <a:ext cx="8229600" cy="3517264"/>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fld id="{938B1DCE-078B-9B45-8AF1-08EF51FD2ECA}" type="datetimeFigureOut">
              <a:rPr lang="en-US" smtClean="0"/>
              <a:pPr/>
              <a:t>8/5/2020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latin typeface="Arial"/>
                <a:cs typeface="Arial"/>
              </a:defRPr>
            </a:lvl1pPr>
          </a:lstStyle>
          <a:p>
            <a:fld id="{CC2035AD-ED86-F747-91EE-6D9099079B32}" type="slidenum">
              <a:rPr lang="en-US" smtClean="0"/>
              <a:pPr/>
              <a:t>‹#›</a:t>
            </a:fld>
            <a:endParaRPr lang="en-US"/>
          </a:p>
        </p:txBody>
      </p:sp>
      <p:grpSp>
        <p:nvGrpSpPr>
          <p:cNvPr id="28" name="Group 27"/>
          <p:cNvGrpSpPr/>
          <p:nvPr userDrawn="1"/>
        </p:nvGrpSpPr>
        <p:grpSpPr>
          <a:xfrm>
            <a:off x="9602302" y="148928"/>
            <a:ext cx="962352" cy="962352"/>
            <a:chOff x="7550001" y="1111278"/>
            <a:chExt cx="962352" cy="962352"/>
          </a:xfrm>
        </p:grpSpPr>
        <p:sp>
          <p:nvSpPr>
            <p:cNvPr id="29" name="Rectangle 28"/>
            <p:cNvSpPr/>
            <p:nvPr userDrawn="1"/>
          </p:nvSpPr>
          <p:spPr>
            <a:xfrm>
              <a:off x="7550001" y="1111278"/>
              <a:ext cx="962352" cy="962352"/>
            </a:xfrm>
            <a:prstGeom prst="rect">
              <a:avLst/>
            </a:prstGeom>
            <a:solidFill>
              <a:srgbClr val="66009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0" name="TextBox 29"/>
            <p:cNvSpPr txBox="1"/>
            <p:nvPr userDrawn="1"/>
          </p:nvSpPr>
          <p:spPr>
            <a:xfrm>
              <a:off x="7674015" y="1315455"/>
              <a:ext cx="71432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102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153</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1" name="Group 30"/>
          <p:cNvGrpSpPr/>
          <p:nvPr userDrawn="1"/>
        </p:nvGrpSpPr>
        <p:grpSpPr>
          <a:xfrm>
            <a:off x="9602302" y="1260686"/>
            <a:ext cx="962352" cy="962352"/>
            <a:chOff x="7550001" y="1111278"/>
            <a:chExt cx="962352" cy="962352"/>
          </a:xfrm>
          <a:solidFill>
            <a:srgbClr val="0099FF"/>
          </a:solidFill>
        </p:grpSpPr>
        <p:sp>
          <p:nvSpPr>
            <p:cNvPr id="32" name="Rectangle 31"/>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3" name="TextBox 32"/>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153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255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4" name="Group 33"/>
          <p:cNvGrpSpPr/>
          <p:nvPr userDrawn="1"/>
        </p:nvGrpSpPr>
        <p:grpSpPr>
          <a:xfrm>
            <a:off x="9602302" y="2404722"/>
            <a:ext cx="962352" cy="962352"/>
            <a:chOff x="7550001" y="1111278"/>
            <a:chExt cx="962352" cy="962352"/>
          </a:xfrm>
          <a:solidFill>
            <a:srgbClr val="A5DC23"/>
          </a:solidFill>
        </p:grpSpPr>
        <p:sp>
          <p:nvSpPr>
            <p:cNvPr id="35" name="Rectangle 34"/>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6" name="TextBox 35"/>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165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220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35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7" name="Group 36"/>
          <p:cNvGrpSpPr/>
          <p:nvPr userDrawn="1"/>
        </p:nvGrpSpPr>
        <p:grpSpPr>
          <a:xfrm>
            <a:off x="10816265" y="148928"/>
            <a:ext cx="962352" cy="962352"/>
            <a:chOff x="7550001" y="1111278"/>
            <a:chExt cx="962352" cy="962352"/>
          </a:xfrm>
          <a:solidFill>
            <a:srgbClr val="003366"/>
          </a:solidFill>
        </p:grpSpPr>
        <p:sp>
          <p:nvSpPr>
            <p:cNvPr id="38" name="Rectangle 37"/>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9" name="TextBox 38"/>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102</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0" name="Group 39"/>
          <p:cNvGrpSpPr/>
          <p:nvPr userDrawn="1"/>
        </p:nvGrpSpPr>
        <p:grpSpPr>
          <a:xfrm>
            <a:off x="10816265" y="1260686"/>
            <a:ext cx="962352" cy="962352"/>
            <a:chOff x="7550001" y="1111278"/>
            <a:chExt cx="962352" cy="962352"/>
          </a:xfrm>
          <a:solidFill>
            <a:srgbClr val="FFCC00"/>
          </a:solidFill>
        </p:grpSpPr>
        <p:sp>
          <p:nvSpPr>
            <p:cNvPr id="41" name="Rectangle 40"/>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2" name="TextBox 41"/>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0</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3" name="Group 42"/>
          <p:cNvGrpSpPr/>
          <p:nvPr userDrawn="1"/>
        </p:nvGrpSpPr>
        <p:grpSpPr>
          <a:xfrm>
            <a:off x="10816265" y="2404722"/>
            <a:ext cx="962352" cy="962352"/>
            <a:chOff x="7550001" y="1111278"/>
            <a:chExt cx="962352" cy="962352"/>
          </a:xfrm>
          <a:solidFill>
            <a:srgbClr val="CC3433"/>
          </a:solidFill>
        </p:grpSpPr>
        <p:sp>
          <p:nvSpPr>
            <p:cNvPr id="44" name="Rectangle 43"/>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5" name="TextBox 44"/>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51</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6" name="Group 45"/>
          <p:cNvGrpSpPr/>
          <p:nvPr userDrawn="1"/>
        </p:nvGrpSpPr>
        <p:grpSpPr>
          <a:xfrm>
            <a:off x="10816265" y="3509474"/>
            <a:ext cx="962352" cy="962352"/>
            <a:chOff x="7550001" y="1111278"/>
            <a:chExt cx="962352" cy="962352"/>
          </a:xfrm>
          <a:solidFill>
            <a:srgbClr val="B08A42"/>
          </a:solidFill>
        </p:grpSpPr>
        <p:sp>
          <p:nvSpPr>
            <p:cNvPr id="47" name="Rectangle 46"/>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8" name="TextBox 47"/>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176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138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66</a:t>
              </a:r>
              <a:endParaRPr kumimoji="0" lang="en-US" sz="1000" b="0" i="0" u="none" strike="noStrike" kern="0" cap="none" spc="0" normalizeH="0" baseline="0" noProof="0" dirty="0">
                <a:ln>
                  <a:noFill/>
                </a:ln>
                <a:solidFill>
                  <a:sysClr val="window" lastClr="FFFFFF"/>
                </a:solidFill>
                <a:effectLst/>
                <a:uLnTx/>
                <a:uFillTx/>
              </a:endParaRPr>
            </a:p>
          </p:txBody>
        </p:sp>
      </p:grpSp>
      <p:pic>
        <p:nvPicPr>
          <p:cNvPr id="49" name="Picture 48"/>
          <p:cNvPicPr>
            <a:picLocks noChangeAspect="1"/>
          </p:cNvPicPr>
          <p:nvPr userDrawn="1"/>
        </p:nvPicPr>
        <p:blipFill>
          <a:blip r:embed="rId6"/>
          <a:stretch>
            <a:fillRect/>
          </a:stretch>
        </p:blipFill>
        <p:spPr>
          <a:xfrm>
            <a:off x="-2580120" y="2084315"/>
            <a:ext cx="1830033" cy="613799"/>
          </a:xfrm>
          <a:prstGeom prst="rect">
            <a:avLst/>
          </a:prstGeom>
        </p:spPr>
      </p:pic>
      <p:pic>
        <p:nvPicPr>
          <p:cNvPr id="50" name="Picture 49"/>
          <p:cNvPicPr>
            <a:picLocks noChangeAspect="1"/>
          </p:cNvPicPr>
          <p:nvPr userDrawn="1"/>
        </p:nvPicPr>
        <p:blipFill>
          <a:blip r:embed="rId7"/>
          <a:stretch>
            <a:fillRect/>
          </a:stretch>
        </p:blipFill>
        <p:spPr>
          <a:xfrm>
            <a:off x="-2580120" y="214380"/>
            <a:ext cx="1830033" cy="613799"/>
          </a:xfrm>
          <a:prstGeom prst="rect">
            <a:avLst/>
          </a:prstGeom>
        </p:spPr>
      </p:pic>
      <p:pic>
        <p:nvPicPr>
          <p:cNvPr id="51" name="Picture 50"/>
          <p:cNvPicPr>
            <a:picLocks noChangeAspect="1"/>
          </p:cNvPicPr>
          <p:nvPr userDrawn="1"/>
        </p:nvPicPr>
        <p:blipFill>
          <a:blip r:embed="rId8"/>
          <a:stretch>
            <a:fillRect/>
          </a:stretch>
        </p:blipFill>
        <p:spPr>
          <a:xfrm>
            <a:off x="-2580120" y="1146566"/>
            <a:ext cx="1830033" cy="613799"/>
          </a:xfrm>
          <a:prstGeom prst="rect">
            <a:avLst/>
          </a:prstGeom>
        </p:spPr>
      </p:pic>
      <p:pic>
        <p:nvPicPr>
          <p:cNvPr id="53" name="Picture 52"/>
          <p:cNvPicPr>
            <a:picLocks noChangeAspect="1"/>
          </p:cNvPicPr>
          <p:nvPr userDrawn="1"/>
        </p:nvPicPr>
        <p:blipFill>
          <a:blip r:embed="rId8"/>
          <a:stretch>
            <a:fillRect/>
          </a:stretch>
        </p:blipFill>
        <p:spPr>
          <a:xfrm>
            <a:off x="457200" y="285829"/>
            <a:ext cx="1830033" cy="613799"/>
          </a:xfrm>
          <a:prstGeom prst="rect">
            <a:avLst/>
          </a:prstGeom>
        </p:spPr>
      </p:pic>
    </p:spTree>
    <p:extLst>
      <p:ext uri="{BB962C8B-B14F-4D97-AF65-F5344CB8AC3E}">
        <p14:creationId xmlns:p14="http://schemas.microsoft.com/office/powerpoint/2010/main" val="95828854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p:txStyles>
    <p:titleStyle>
      <a:lvl1pPr algn="l" defTabSz="457200" rtl="0" eaLnBrk="1" latinLnBrk="0" hangingPunct="1">
        <a:spcBef>
          <a:spcPct val="0"/>
        </a:spcBef>
        <a:buNone/>
        <a:defRPr sz="4400" b="1" i="0" kern="1200">
          <a:solidFill>
            <a:schemeClr val="bg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rgbClr val="FFFFFF"/>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rgbClr val="FFFFFF"/>
          </a:solidFill>
          <a:latin typeface="Arial"/>
          <a:ea typeface="+mn-ea"/>
          <a:cs typeface="Arial"/>
        </a:defRPr>
      </a:lvl2pPr>
      <a:lvl3pPr marL="1257300" indent="-3429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714500" indent="-342900" algn="l" defTabSz="457200" rtl="0" eaLnBrk="1" latinLnBrk="0" hangingPunct="1">
        <a:spcBef>
          <a:spcPct val="20000"/>
        </a:spcBef>
        <a:buFont typeface="Arial"/>
        <a:buChar char="•"/>
        <a:defRPr sz="2400" kern="1200">
          <a:solidFill>
            <a:srgbClr val="FFFFFF"/>
          </a:solidFill>
          <a:latin typeface="Arial"/>
          <a:ea typeface="+mn-ea"/>
          <a:cs typeface="Arial"/>
        </a:defRPr>
      </a:lvl4pPr>
      <a:lvl5pPr marL="2171700" indent="-342900" algn="l" defTabSz="457200" rtl="0" eaLnBrk="1" latinLnBrk="0" hangingPunct="1">
        <a:spcBef>
          <a:spcPct val="20000"/>
        </a:spcBef>
        <a:buFont typeface="Arial"/>
        <a:buChar char="•"/>
        <a:defRPr sz="2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0686"/>
            <a:ext cx="8229600" cy="1143000"/>
          </a:xfrm>
          <a:prstGeom prst="rect">
            <a:avLst/>
          </a:prstGeom>
        </p:spPr>
        <p:txBody>
          <a:bodyPr vert="horz" lIns="91440" tIns="45720" rIns="91440" bIns="45720" rtlCol="0" anchor="ctr">
            <a:no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2608900"/>
            <a:ext cx="8229600" cy="3517264"/>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fld id="{938B1DCE-078B-9B45-8AF1-08EF51FD2ECA}" type="datetimeFigureOut">
              <a:rPr lang="en-US" smtClean="0"/>
              <a:pPr/>
              <a:t>8/5/2020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latin typeface="Arial"/>
                <a:cs typeface="Arial"/>
              </a:defRPr>
            </a:lvl1pPr>
          </a:lstStyle>
          <a:p>
            <a:fld id="{CC2035AD-ED86-F747-91EE-6D9099079B32}" type="slidenum">
              <a:rPr lang="en-US" smtClean="0"/>
              <a:pPr/>
              <a:t>‹#›</a:t>
            </a:fld>
            <a:endParaRPr lang="en-US"/>
          </a:p>
        </p:txBody>
      </p:sp>
      <p:grpSp>
        <p:nvGrpSpPr>
          <p:cNvPr id="28" name="Group 27"/>
          <p:cNvGrpSpPr/>
          <p:nvPr userDrawn="1"/>
        </p:nvGrpSpPr>
        <p:grpSpPr>
          <a:xfrm>
            <a:off x="9602302" y="148928"/>
            <a:ext cx="962352" cy="962352"/>
            <a:chOff x="7550001" y="1111278"/>
            <a:chExt cx="962352" cy="962352"/>
          </a:xfrm>
        </p:grpSpPr>
        <p:sp>
          <p:nvSpPr>
            <p:cNvPr id="29" name="Rectangle 28"/>
            <p:cNvSpPr/>
            <p:nvPr userDrawn="1"/>
          </p:nvSpPr>
          <p:spPr>
            <a:xfrm>
              <a:off x="7550001" y="1111278"/>
              <a:ext cx="962352" cy="962352"/>
            </a:xfrm>
            <a:prstGeom prst="rect">
              <a:avLst/>
            </a:prstGeom>
            <a:solidFill>
              <a:srgbClr val="66009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0" name="TextBox 29"/>
            <p:cNvSpPr txBox="1"/>
            <p:nvPr userDrawn="1"/>
          </p:nvSpPr>
          <p:spPr>
            <a:xfrm>
              <a:off x="7674015" y="1315455"/>
              <a:ext cx="71432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102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153</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1" name="Group 30"/>
          <p:cNvGrpSpPr/>
          <p:nvPr userDrawn="1"/>
        </p:nvGrpSpPr>
        <p:grpSpPr>
          <a:xfrm>
            <a:off x="9602302" y="1260686"/>
            <a:ext cx="962352" cy="962352"/>
            <a:chOff x="7550001" y="1111278"/>
            <a:chExt cx="962352" cy="962352"/>
          </a:xfrm>
          <a:solidFill>
            <a:srgbClr val="0099FF"/>
          </a:solidFill>
        </p:grpSpPr>
        <p:sp>
          <p:nvSpPr>
            <p:cNvPr id="32" name="Rectangle 31"/>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3" name="TextBox 32"/>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153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255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4" name="Group 33"/>
          <p:cNvGrpSpPr/>
          <p:nvPr userDrawn="1"/>
        </p:nvGrpSpPr>
        <p:grpSpPr>
          <a:xfrm>
            <a:off x="9602302" y="2404722"/>
            <a:ext cx="962352" cy="962352"/>
            <a:chOff x="7550001" y="1111278"/>
            <a:chExt cx="962352" cy="962352"/>
          </a:xfrm>
          <a:solidFill>
            <a:srgbClr val="A5DC23"/>
          </a:solidFill>
        </p:grpSpPr>
        <p:sp>
          <p:nvSpPr>
            <p:cNvPr id="35" name="Rectangle 34"/>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6" name="TextBox 35"/>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165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220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35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7" name="Group 36"/>
          <p:cNvGrpSpPr/>
          <p:nvPr userDrawn="1"/>
        </p:nvGrpSpPr>
        <p:grpSpPr>
          <a:xfrm>
            <a:off x="10816265" y="148928"/>
            <a:ext cx="962352" cy="962352"/>
            <a:chOff x="7550001" y="1111278"/>
            <a:chExt cx="962352" cy="962352"/>
          </a:xfrm>
          <a:solidFill>
            <a:srgbClr val="003366"/>
          </a:solidFill>
        </p:grpSpPr>
        <p:sp>
          <p:nvSpPr>
            <p:cNvPr id="38" name="Rectangle 37"/>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9" name="TextBox 38"/>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102</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0" name="Group 39"/>
          <p:cNvGrpSpPr/>
          <p:nvPr userDrawn="1"/>
        </p:nvGrpSpPr>
        <p:grpSpPr>
          <a:xfrm>
            <a:off x="10816265" y="1260686"/>
            <a:ext cx="962352" cy="962352"/>
            <a:chOff x="7550001" y="1111278"/>
            <a:chExt cx="962352" cy="962352"/>
          </a:xfrm>
          <a:solidFill>
            <a:srgbClr val="FFCC00"/>
          </a:solidFill>
        </p:grpSpPr>
        <p:sp>
          <p:nvSpPr>
            <p:cNvPr id="41" name="Rectangle 40"/>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2" name="TextBox 41"/>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0</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3" name="Group 42"/>
          <p:cNvGrpSpPr/>
          <p:nvPr userDrawn="1"/>
        </p:nvGrpSpPr>
        <p:grpSpPr>
          <a:xfrm>
            <a:off x="10816265" y="2404722"/>
            <a:ext cx="962352" cy="962352"/>
            <a:chOff x="7550001" y="1111278"/>
            <a:chExt cx="962352" cy="962352"/>
          </a:xfrm>
          <a:solidFill>
            <a:srgbClr val="CC3433"/>
          </a:solidFill>
        </p:grpSpPr>
        <p:sp>
          <p:nvSpPr>
            <p:cNvPr id="44" name="Rectangle 43"/>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5" name="TextBox 44"/>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51</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6" name="Group 45"/>
          <p:cNvGrpSpPr/>
          <p:nvPr userDrawn="1"/>
        </p:nvGrpSpPr>
        <p:grpSpPr>
          <a:xfrm>
            <a:off x="10816265" y="3509474"/>
            <a:ext cx="962352" cy="962352"/>
            <a:chOff x="7550001" y="1111278"/>
            <a:chExt cx="962352" cy="962352"/>
          </a:xfrm>
          <a:solidFill>
            <a:srgbClr val="B08A42"/>
          </a:solidFill>
        </p:grpSpPr>
        <p:sp>
          <p:nvSpPr>
            <p:cNvPr id="47" name="Rectangle 46"/>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8" name="TextBox 47"/>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176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138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66</a:t>
              </a:r>
              <a:endParaRPr kumimoji="0" lang="en-US" sz="1000" b="0" i="0" u="none" strike="noStrike" kern="0" cap="none" spc="0" normalizeH="0" baseline="0" noProof="0" dirty="0">
                <a:ln>
                  <a:noFill/>
                </a:ln>
                <a:solidFill>
                  <a:sysClr val="window" lastClr="FFFFFF"/>
                </a:solidFill>
                <a:effectLst/>
                <a:uLnTx/>
                <a:uFillTx/>
              </a:endParaRPr>
            </a:p>
          </p:txBody>
        </p:sp>
      </p:grpSp>
      <p:pic>
        <p:nvPicPr>
          <p:cNvPr id="49" name="Picture 48"/>
          <p:cNvPicPr>
            <a:picLocks noChangeAspect="1"/>
          </p:cNvPicPr>
          <p:nvPr userDrawn="1"/>
        </p:nvPicPr>
        <p:blipFill>
          <a:blip r:embed="rId6"/>
          <a:stretch>
            <a:fillRect/>
          </a:stretch>
        </p:blipFill>
        <p:spPr>
          <a:xfrm>
            <a:off x="-2580120" y="2084315"/>
            <a:ext cx="1830033" cy="613799"/>
          </a:xfrm>
          <a:prstGeom prst="rect">
            <a:avLst/>
          </a:prstGeom>
        </p:spPr>
      </p:pic>
      <p:pic>
        <p:nvPicPr>
          <p:cNvPr id="50" name="Picture 49"/>
          <p:cNvPicPr>
            <a:picLocks noChangeAspect="1"/>
          </p:cNvPicPr>
          <p:nvPr userDrawn="1"/>
        </p:nvPicPr>
        <p:blipFill>
          <a:blip r:embed="rId7"/>
          <a:stretch>
            <a:fillRect/>
          </a:stretch>
        </p:blipFill>
        <p:spPr>
          <a:xfrm>
            <a:off x="-2580120" y="214380"/>
            <a:ext cx="1830033" cy="613799"/>
          </a:xfrm>
          <a:prstGeom prst="rect">
            <a:avLst/>
          </a:prstGeom>
        </p:spPr>
      </p:pic>
      <p:pic>
        <p:nvPicPr>
          <p:cNvPr id="51" name="Picture 50"/>
          <p:cNvPicPr>
            <a:picLocks noChangeAspect="1"/>
          </p:cNvPicPr>
          <p:nvPr userDrawn="1"/>
        </p:nvPicPr>
        <p:blipFill>
          <a:blip r:embed="rId8"/>
          <a:stretch>
            <a:fillRect/>
          </a:stretch>
        </p:blipFill>
        <p:spPr>
          <a:xfrm>
            <a:off x="-2580120" y="1146566"/>
            <a:ext cx="1830033" cy="613799"/>
          </a:xfrm>
          <a:prstGeom prst="rect">
            <a:avLst/>
          </a:prstGeom>
        </p:spPr>
      </p:pic>
      <p:pic>
        <p:nvPicPr>
          <p:cNvPr id="53" name="Picture 52"/>
          <p:cNvPicPr>
            <a:picLocks noChangeAspect="1"/>
          </p:cNvPicPr>
          <p:nvPr userDrawn="1"/>
        </p:nvPicPr>
        <p:blipFill>
          <a:blip r:embed="rId8"/>
          <a:stretch>
            <a:fillRect/>
          </a:stretch>
        </p:blipFill>
        <p:spPr>
          <a:xfrm>
            <a:off x="457200" y="285829"/>
            <a:ext cx="1830033" cy="613799"/>
          </a:xfrm>
          <a:prstGeom prst="rect">
            <a:avLst/>
          </a:prstGeom>
        </p:spPr>
      </p:pic>
    </p:spTree>
    <p:extLst>
      <p:ext uri="{BB962C8B-B14F-4D97-AF65-F5344CB8AC3E}">
        <p14:creationId xmlns:p14="http://schemas.microsoft.com/office/powerpoint/2010/main" val="31726089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l" defTabSz="457200" rtl="0" eaLnBrk="1" latinLnBrk="0" hangingPunct="1">
        <a:spcBef>
          <a:spcPct val="0"/>
        </a:spcBef>
        <a:buNone/>
        <a:defRPr sz="4400" b="1" i="0" kern="1200">
          <a:solidFill>
            <a:schemeClr val="bg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rgbClr val="FFFFFF"/>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rgbClr val="FFFFFF"/>
          </a:solidFill>
          <a:latin typeface="Arial"/>
          <a:ea typeface="+mn-ea"/>
          <a:cs typeface="Arial"/>
        </a:defRPr>
      </a:lvl2pPr>
      <a:lvl3pPr marL="1257300" indent="-3429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714500" indent="-342900" algn="l" defTabSz="457200" rtl="0" eaLnBrk="1" latinLnBrk="0" hangingPunct="1">
        <a:spcBef>
          <a:spcPct val="20000"/>
        </a:spcBef>
        <a:buFont typeface="Arial"/>
        <a:buChar char="•"/>
        <a:defRPr sz="2400" kern="1200">
          <a:solidFill>
            <a:srgbClr val="FFFFFF"/>
          </a:solidFill>
          <a:latin typeface="Arial"/>
          <a:ea typeface="+mn-ea"/>
          <a:cs typeface="Arial"/>
        </a:defRPr>
      </a:lvl4pPr>
      <a:lvl5pPr marL="2171700" indent="-342900" algn="l" defTabSz="457200" rtl="0" eaLnBrk="1" latinLnBrk="0" hangingPunct="1">
        <a:spcBef>
          <a:spcPct val="20000"/>
        </a:spcBef>
        <a:buFont typeface="Arial"/>
        <a:buChar char="•"/>
        <a:defRPr sz="2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99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0686"/>
            <a:ext cx="8229600" cy="1143000"/>
          </a:xfrm>
          <a:prstGeom prst="rect">
            <a:avLst/>
          </a:prstGeom>
        </p:spPr>
        <p:txBody>
          <a:bodyPr vert="horz" lIns="91440" tIns="45720" rIns="91440" bIns="45720" rtlCol="0" anchor="ctr">
            <a:no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2608900"/>
            <a:ext cx="8229600" cy="3517264"/>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fld id="{938B1DCE-078B-9B45-8AF1-08EF51FD2ECA}" type="datetimeFigureOut">
              <a:rPr lang="en-US" smtClean="0"/>
              <a:pPr/>
              <a:t>8/5/2020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latin typeface="Arial"/>
                <a:cs typeface="Arial"/>
              </a:defRPr>
            </a:lvl1pPr>
          </a:lstStyle>
          <a:p>
            <a:fld id="{CC2035AD-ED86-F747-91EE-6D9099079B32}" type="slidenum">
              <a:rPr lang="en-US" smtClean="0"/>
              <a:pPr/>
              <a:t>‹#›</a:t>
            </a:fld>
            <a:endParaRPr lang="en-US"/>
          </a:p>
        </p:txBody>
      </p:sp>
      <p:grpSp>
        <p:nvGrpSpPr>
          <p:cNvPr id="28" name="Group 27"/>
          <p:cNvGrpSpPr/>
          <p:nvPr userDrawn="1"/>
        </p:nvGrpSpPr>
        <p:grpSpPr>
          <a:xfrm>
            <a:off x="9602302" y="148928"/>
            <a:ext cx="962352" cy="962352"/>
            <a:chOff x="7550001" y="1111278"/>
            <a:chExt cx="962352" cy="962352"/>
          </a:xfrm>
        </p:grpSpPr>
        <p:sp>
          <p:nvSpPr>
            <p:cNvPr id="29" name="Rectangle 28"/>
            <p:cNvSpPr/>
            <p:nvPr userDrawn="1"/>
          </p:nvSpPr>
          <p:spPr>
            <a:xfrm>
              <a:off x="7550001" y="1111278"/>
              <a:ext cx="962352" cy="962352"/>
            </a:xfrm>
            <a:prstGeom prst="rect">
              <a:avLst/>
            </a:prstGeom>
            <a:solidFill>
              <a:srgbClr val="66009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0" name="TextBox 29"/>
            <p:cNvSpPr txBox="1"/>
            <p:nvPr userDrawn="1"/>
          </p:nvSpPr>
          <p:spPr>
            <a:xfrm>
              <a:off x="7674015" y="1315455"/>
              <a:ext cx="71432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102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153</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1" name="Group 30"/>
          <p:cNvGrpSpPr/>
          <p:nvPr userDrawn="1"/>
        </p:nvGrpSpPr>
        <p:grpSpPr>
          <a:xfrm>
            <a:off x="9602302" y="1260686"/>
            <a:ext cx="962352" cy="962352"/>
            <a:chOff x="7550001" y="1111278"/>
            <a:chExt cx="962352" cy="962352"/>
          </a:xfrm>
          <a:solidFill>
            <a:srgbClr val="0099FF"/>
          </a:solidFill>
        </p:grpSpPr>
        <p:sp>
          <p:nvSpPr>
            <p:cNvPr id="32" name="Rectangle 31"/>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3" name="TextBox 32"/>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153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255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4" name="Group 33"/>
          <p:cNvGrpSpPr/>
          <p:nvPr userDrawn="1"/>
        </p:nvGrpSpPr>
        <p:grpSpPr>
          <a:xfrm>
            <a:off x="9602302" y="2404722"/>
            <a:ext cx="962352" cy="962352"/>
            <a:chOff x="7550001" y="1111278"/>
            <a:chExt cx="962352" cy="962352"/>
          </a:xfrm>
          <a:solidFill>
            <a:srgbClr val="A5DC23"/>
          </a:solidFill>
        </p:grpSpPr>
        <p:sp>
          <p:nvSpPr>
            <p:cNvPr id="35" name="Rectangle 34"/>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6" name="TextBox 35"/>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165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220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35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7" name="Group 36"/>
          <p:cNvGrpSpPr/>
          <p:nvPr userDrawn="1"/>
        </p:nvGrpSpPr>
        <p:grpSpPr>
          <a:xfrm>
            <a:off x="10816265" y="148928"/>
            <a:ext cx="962352" cy="962352"/>
            <a:chOff x="7550001" y="1111278"/>
            <a:chExt cx="962352" cy="962352"/>
          </a:xfrm>
          <a:solidFill>
            <a:srgbClr val="003366"/>
          </a:solidFill>
        </p:grpSpPr>
        <p:sp>
          <p:nvSpPr>
            <p:cNvPr id="38" name="Rectangle 37"/>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9" name="TextBox 38"/>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102</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0" name="Group 39"/>
          <p:cNvGrpSpPr/>
          <p:nvPr userDrawn="1"/>
        </p:nvGrpSpPr>
        <p:grpSpPr>
          <a:xfrm>
            <a:off x="10816265" y="1260686"/>
            <a:ext cx="962352" cy="962352"/>
            <a:chOff x="7550001" y="1111278"/>
            <a:chExt cx="962352" cy="962352"/>
          </a:xfrm>
          <a:solidFill>
            <a:srgbClr val="FFCC00"/>
          </a:solidFill>
        </p:grpSpPr>
        <p:sp>
          <p:nvSpPr>
            <p:cNvPr id="41" name="Rectangle 40"/>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2" name="TextBox 41"/>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0</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3" name="Group 42"/>
          <p:cNvGrpSpPr/>
          <p:nvPr userDrawn="1"/>
        </p:nvGrpSpPr>
        <p:grpSpPr>
          <a:xfrm>
            <a:off x="10816265" y="2404722"/>
            <a:ext cx="962352" cy="962352"/>
            <a:chOff x="7550001" y="1111278"/>
            <a:chExt cx="962352" cy="962352"/>
          </a:xfrm>
          <a:solidFill>
            <a:srgbClr val="CC3433"/>
          </a:solidFill>
        </p:grpSpPr>
        <p:sp>
          <p:nvSpPr>
            <p:cNvPr id="44" name="Rectangle 43"/>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5" name="TextBox 44"/>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51</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6" name="Group 45"/>
          <p:cNvGrpSpPr/>
          <p:nvPr userDrawn="1"/>
        </p:nvGrpSpPr>
        <p:grpSpPr>
          <a:xfrm>
            <a:off x="10816265" y="3509474"/>
            <a:ext cx="962352" cy="962352"/>
            <a:chOff x="7550001" y="1111278"/>
            <a:chExt cx="962352" cy="962352"/>
          </a:xfrm>
          <a:solidFill>
            <a:srgbClr val="B08A42"/>
          </a:solidFill>
        </p:grpSpPr>
        <p:sp>
          <p:nvSpPr>
            <p:cNvPr id="47" name="Rectangle 46"/>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8" name="TextBox 47"/>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176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138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66</a:t>
              </a:r>
              <a:endParaRPr kumimoji="0" lang="en-US" sz="1000" b="0" i="0" u="none" strike="noStrike" kern="0" cap="none" spc="0" normalizeH="0" baseline="0" noProof="0" dirty="0">
                <a:ln>
                  <a:noFill/>
                </a:ln>
                <a:solidFill>
                  <a:sysClr val="window" lastClr="FFFFFF"/>
                </a:solidFill>
                <a:effectLst/>
                <a:uLnTx/>
                <a:uFillTx/>
              </a:endParaRPr>
            </a:p>
          </p:txBody>
        </p:sp>
      </p:grpSp>
      <p:pic>
        <p:nvPicPr>
          <p:cNvPr id="49" name="Picture 48"/>
          <p:cNvPicPr>
            <a:picLocks noChangeAspect="1"/>
          </p:cNvPicPr>
          <p:nvPr userDrawn="1"/>
        </p:nvPicPr>
        <p:blipFill>
          <a:blip r:embed="rId6"/>
          <a:stretch>
            <a:fillRect/>
          </a:stretch>
        </p:blipFill>
        <p:spPr>
          <a:xfrm>
            <a:off x="-2580120" y="2084315"/>
            <a:ext cx="1830033" cy="613799"/>
          </a:xfrm>
          <a:prstGeom prst="rect">
            <a:avLst/>
          </a:prstGeom>
        </p:spPr>
      </p:pic>
      <p:pic>
        <p:nvPicPr>
          <p:cNvPr id="50" name="Picture 49"/>
          <p:cNvPicPr>
            <a:picLocks noChangeAspect="1"/>
          </p:cNvPicPr>
          <p:nvPr userDrawn="1"/>
        </p:nvPicPr>
        <p:blipFill>
          <a:blip r:embed="rId7"/>
          <a:stretch>
            <a:fillRect/>
          </a:stretch>
        </p:blipFill>
        <p:spPr>
          <a:xfrm>
            <a:off x="-2580120" y="214380"/>
            <a:ext cx="1830033" cy="613799"/>
          </a:xfrm>
          <a:prstGeom prst="rect">
            <a:avLst/>
          </a:prstGeom>
        </p:spPr>
      </p:pic>
      <p:pic>
        <p:nvPicPr>
          <p:cNvPr id="51" name="Picture 50"/>
          <p:cNvPicPr>
            <a:picLocks noChangeAspect="1"/>
          </p:cNvPicPr>
          <p:nvPr userDrawn="1"/>
        </p:nvPicPr>
        <p:blipFill>
          <a:blip r:embed="rId8"/>
          <a:stretch>
            <a:fillRect/>
          </a:stretch>
        </p:blipFill>
        <p:spPr>
          <a:xfrm>
            <a:off x="-2580120" y="1146566"/>
            <a:ext cx="1830033" cy="613799"/>
          </a:xfrm>
          <a:prstGeom prst="rect">
            <a:avLst/>
          </a:prstGeom>
        </p:spPr>
      </p:pic>
      <p:pic>
        <p:nvPicPr>
          <p:cNvPr id="53" name="Picture 52"/>
          <p:cNvPicPr>
            <a:picLocks noChangeAspect="1"/>
          </p:cNvPicPr>
          <p:nvPr userDrawn="1"/>
        </p:nvPicPr>
        <p:blipFill>
          <a:blip r:embed="rId8"/>
          <a:stretch>
            <a:fillRect/>
          </a:stretch>
        </p:blipFill>
        <p:spPr>
          <a:xfrm>
            <a:off x="457200" y="285829"/>
            <a:ext cx="1830033" cy="613799"/>
          </a:xfrm>
          <a:prstGeom prst="rect">
            <a:avLst/>
          </a:prstGeom>
        </p:spPr>
      </p:pic>
    </p:spTree>
    <p:extLst>
      <p:ext uri="{BB962C8B-B14F-4D97-AF65-F5344CB8AC3E}">
        <p14:creationId xmlns:p14="http://schemas.microsoft.com/office/powerpoint/2010/main" val="317260897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l" defTabSz="457200" rtl="0" eaLnBrk="1" latinLnBrk="0" hangingPunct="1">
        <a:spcBef>
          <a:spcPct val="0"/>
        </a:spcBef>
        <a:buNone/>
        <a:defRPr sz="4400" b="1" i="0" kern="1200">
          <a:solidFill>
            <a:schemeClr val="bg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rgbClr val="FFFFFF"/>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rgbClr val="FFFFFF"/>
          </a:solidFill>
          <a:latin typeface="Arial"/>
          <a:ea typeface="+mn-ea"/>
          <a:cs typeface="Arial"/>
        </a:defRPr>
      </a:lvl2pPr>
      <a:lvl3pPr marL="1257300" indent="-3429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714500" indent="-342900" algn="l" defTabSz="457200" rtl="0" eaLnBrk="1" latinLnBrk="0" hangingPunct="1">
        <a:spcBef>
          <a:spcPct val="20000"/>
        </a:spcBef>
        <a:buFont typeface="Arial"/>
        <a:buChar char="•"/>
        <a:defRPr sz="2400" kern="1200">
          <a:solidFill>
            <a:srgbClr val="FFFFFF"/>
          </a:solidFill>
          <a:latin typeface="Arial"/>
          <a:ea typeface="+mn-ea"/>
          <a:cs typeface="Arial"/>
        </a:defRPr>
      </a:lvl4pPr>
      <a:lvl5pPr marL="2171700" indent="-342900" algn="l" defTabSz="457200" rtl="0" eaLnBrk="1" latinLnBrk="0" hangingPunct="1">
        <a:spcBef>
          <a:spcPct val="20000"/>
        </a:spcBef>
        <a:buFont typeface="Arial"/>
        <a:buChar char="•"/>
        <a:defRPr sz="2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CC343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0686"/>
            <a:ext cx="8229600" cy="1143000"/>
          </a:xfrm>
          <a:prstGeom prst="rect">
            <a:avLst/>
          </a:prstGeom>
        </p:spPr>
        <p:txBody>
          <a:bodyPr vert="horz" lIns="91440" tIns="45720" rIns="91440" bIns="45720" rtlCol="0" anchor="ctr">
            <a:no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2608900"/>
            <a:ext cx="8229600" cy="3517264"/>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fld id="{938B1DCE-078B-9B45-8AF1-08EF51FD2ECA}" type="datetimeFigureOut">
              <a:rPr lang="en-US" smtClean="0"/>
              <a:pPr/>
              <a:t>8/5/2020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latin typeface="Arial"/>
                <a:cs typeface="Arial"/>
              </a:defRPr>
            </a:lvl1pPr>
          </a:lstStyle>
          <a:p>
            <a:fld id="{CC2035AD-ED86-F747-91EE-6D9099079B32}" type="slidenum">
              <a:rPr lang="en-US" smtClean="0"/>
              <a:pPr/>
              <a:t>‹#›</a:t>
            </a:fld>
            <a:endParaRPr lang="en-US"/>
          </a:p>
        </p:txBody>
      </p:sp>
      <p:grpSp>
        <p:nvGrpSpPr>
          <p:cNvPr id="28" name="Group 27"/>
          <p:cNvGrpSpPr/>
          <p:nvPr userDrawn="1"/>
        </p:nvGrpSpPr>
        <p:grpSpPr>
          <a:xfrm>
            <a:off x="9602302" y="148928"/>
            <a:ext cx="962352" cy="962352"/>
            <a:chOff x="7550001" y="1111278"/>
            <a:chExt cx="962352" cy="962352"/>
          </a:xfrm>
        </p:grpSpPr>
        <p:sp>
          <p:nvSpPr>
            <p:cNvPr id="29" name="Rectangle 28"/>
            <p:cNvSpPr/>
            <p:nvPr userDrawn="1"/>
          </p:nvSpPr>
          <p:spPr>
            <a:xfrm>
              <a:off x="7550001" y="1111278"/>
              <a:ext cx="962352" cy="962352"/>
            </a:xfrm>
            <a:prstGeom prst="rect">
              <a:avLst/>
            </a:prstGeom>
            <a:solidFill>
              <a:srgbClr val="66009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0" name="TextBox 29"/>
            <p:cNvSpPr txBox="1"/>
            <p:nvPr userDrawn="1"/>
          </p:nvSpPr>
          <p:spPr>
            <a:xfrm>
              <a:off x="7674015" y="1315455"/>
              <a:ext cx="71432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102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153</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1" name="Group 30"/>
          <p:cNvGrpSpPr/>
          <p:nvPr userDrawn="1"/>
        </p:nvGrpSpPr>
        <p:grpSpPr>
          <a:xfrm>
            <a:off x="9602302" y="1260686"/>
            <a:ext cx="962352" cy="962352"/>
            <a:chOff x="7550001" y="1111278"/>
            <a:chExt cx="962352" cy="962352"/>
          </a:xfrm>
          <a:solidFill>
            <a:srgbClr val="0099FF"/>
          </a:solidFill>
        </p:grpSpPr>
        <p:sp>
          <p:nvSpPr>
            <p:cNvPr id="32" name="Rectangle 31"/>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3" name="TextBox 32"/>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153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255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4" name="Group 33"/>
          <p:cNvGrpSpPr/>
          <p:nvPr userDrawn="1"/>
        </p:nvGrpSpPr>
        <p:grpSpPr>
          <a:xfrm>
            <a:off x="9602302" y="2404722"/>
            <a:ext cx="962352" cy="962352"/>
            <a:chOff x="7550001" y="1111278"/>
            <a:chExt cx="962352" cy="962352"/>
          </a:xfrm>
          <a:solidFill>
            <a:srgbClr val="A5DC23"/>
          </a:solidFill>
        </p:grpSpPr>
        <p:sp>
          <p:nvSpPr>
            <p:cNvPr id="35" name="Rectangle 34"/>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6" name="TextBox 35"/>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165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220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35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7" name="Group 36"/>
          <p:cNvGrpSpPr/>
          <p:nvPr userDrawn="1"/>
        </p:nvGrpSpPr>
        <p:grpSpPr>
          <a:xfrm>
            <a:off x="10816265" y="148928"/>
            <a:ext cx="962352" cy="962352"/>
            <a:chOff x="7550001" y="1111278"/>
            <a:chExt cx="962352" cy="962352"/>
          </a:xfrm>
          <a:solidFill>
            <a:srgbClr val="003366"/>
          </a:solidFill>
        </p:grpSpPr>
        <p:sp>
          <p:nvSpPr>
            <p:cNvPr id="38" name="Rectangle 37"/>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9" name="TextBox 38"/>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102</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0" name="Group 39"/>
          <p:cNvGrpSpPr/>
          <p:nvPr userDrawn="1"/>
        </p:nvGrpSpPr>
        <p:grpSpPr>
          <a:xfrm>
            <a:off x="10816265" y="1260686"/>
            <a:ext cx="962352" cy="962352"/>
            <a:chOff x="7550001" y="1111278"/>
            <a:chExt cx="962352" cy="962352"/>
          </a:xfrm>
          <a:solidFill>
            <a:srgbClr val="FFCC00"/>
          </a:solidFill>
        </p:grpSpPr>
        <p:sp>
          <p:nvSpPr>
            <p:cNvPr id="41" name="Rectangle 40"/>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2" name="TextBox 41"/>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0</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3" name="Group 42"/>
          <p:cNvGrpSpPr/>
          <p:nvPr userDrawn="1"/>
        </p:nvGrpSpPr>
        <p:grpSpPr>
          <a:xfrm>
            <a:off x="10816265" y="2404722"/>
            <a:ext cx="962352" cy="962352"/>
            <a:chOff x="7550001" y="1111278"/>
            <a:chExt cx="962352" cy="962352"/>
          </a:xfrm>
          <a:solidFill>
            <a:srgbClr val="CC3433"/>
          </a:solidFill>
        </p:grpSpPr>
        <p:sp>
          <p:nvSpPr>
            <p:cNvPr id="44" name="Rectangle 43"/>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5" name="TextBox 44"/>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51</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6" name="Group 45"/>
          <p:cNvGrpSpPr/>
          <p:nvPr userDrawn="1"/>
        </p:nvGrpSpPr>
        <p:grpSpPr>
          <a:xfrm>
            <a:off x="10816265" y="3509474"/>
            <a:ext cx="962352" cy="962352"/>
            <a:chOff x="7550001" y="1111278"/>
            <a:chExt cx="962352" cy="962352"/>
          </a:xfrm>
          <a:solidFill>
            <a:srgbClr val="B08A42"/>
          </a:solidFill>
        </p:grpSpPr>
        <p:sp>
          <p:nvSpPr>
            <p:cNvPr id="47" name="Rectangle 46"/>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8" name="TextBox 47"/>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176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138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66</a:t>
              </a:r>
              <a:endParaRPr kumimoji="0" lang="en-US" sz="1000" b="0" i="0" u="none" strike="noStrike" kern="0" cap="none" spc="0" normalizeH="0" baseline="0" noProof="0" dirty="0">
                <a:ln>
                  <a:noFill/>
                </a:ln>
                <a:solidFill>
                  <a:sysClr val="window" lastClr="FFFFFF"/>
                </a:solidFill>
                <a:effectLst/>
                <a:uLnTx/>
                <a:uFillTx/>
              </a:endParaRPr>
            </a:p>
          </p:txBody>
        </p:sp>
      </p:grpSp>
      <p:pic>
        <p:nvPicPr>
          <p:cNvPr id="49" name="Picture 48"/>
          <p:cNvPicPr>
            <a:picLocks noChangeAspect="1"/>
          </p:cNvPicPr>
          <p:nvPr userDrawn="1"/>
        </p:nvPicPr>
        <p:blipFill>
          <a:blip r:embed="rId6"/>
          <a:stretch>
            <a:fillRect/>
          </a:stretch>
        </p:blipFill>
        <p:spPr>
          <a:xfrm>
            <a:off x="-2580120" y="2084315"/>
            <a:ext cx="1830033" cy="613799"/>
          </a:xfrm>
          <a:prstGeom prst="rect">
            <a:avLst/>
          </a:prstGeom>
        </p:spPr>
      </p:pic>
      <p:pic>
        <p:nvPicPr>
          <p:cNvPr id="50" name="Picture 49"/>
          <p:cNvPicPr>
            <a:picLocks noChangeAspect="1"/>
          </p:cNvPicPr>
          <p:nvPr userDrawn="1"/>
        </p:nvPicPr>
        <p:blipFill>
          <a:blip r:embed="rId7"/>
          <a:stretch>
            <a:fillRect/>
          </a:stretch>
        </p:blipFill>
        <p:spPr>
          <a:xfrm>
            <a:off x="-2580120" y="214380"/>
            <a:ext cx="1830033" cy="613799"/>
          </a:xfrm>
          <a:prstGeom prst="rect">
            <a:avLst/>
          </a:prstGeom>
        </p:spPr>
      </p:pic>
      <p:pic>
        <p:nvPicPr>
          <p:cNvPr id="51" name="Picture 50"/>
          <p:cNvPicPr>
            <a:picLocks noChangeAspect="1"/>
          </p:cNvPicPr>
          <p:nvPr userDrawn="1"/>
        </p:nvPicPr>
        <p:blipFill>
          <a:blip r:embed="rId8"/>
          <a:stretch>
            <a:fillRect/>
          </a:stretch>
        </p:blipFill>
        <p:spPr>
          <a:xfrm>
            <a:off x="-2580120" y="1146566"/>
            <a:ext cx="1830033" cy="613799"/>
          </a:xfrm>
          <a:prstGeom prst="rect">
            <a:avLst/>
          </a:prstGeom>
        </p:spPr>
      </p:pic>
      <p:pic>
        <p:nvPicPr>
          <p:cNvPr id="53" name="Picture 52"/>
          <p:cNvPicPr>
            <a:picLocks noChangeAspect="1"/>
          </p:cNvPicPr>
          <p:nvPr userDrawn="1"/>
        </p:nvPicPr>
        <p:blipFill>
          <a:blip r:embed="rId8"/>
          <a:stretch>
            <a:fillRect/>
          </a:stretch>
        </p:blipFill>
        <p:spPr>
          <a:xfrm>
            <a:off x="457200" y="285829"/>
            <a:ext cx="1830033" cy="613799"/>
          </a:xfrm>
          <a:prstGeom prst="rect">
            <a:avLst/>
          </a:prstGeom>
        </p:spPr>
      </p:pic>
    </p:spTree>
    <p:extLst>
      <p:ext uri="{BB962C8B-B14F-4D97-AF65-F5344CB8AC3E}">
        <p14:creationId xmlns:p14="http://schemas.microsoft.com/office/powerpoint/2010/main" val="317260897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defTabSz="457200" rtl="0" eaLnBrk="1" latinLnBrk="0" hangingPunct="1">
        <a:spcBef>
          <a:spcPct val="0"/>
        </a:spcBef>
        <a:buNone/>
        <a:defRPr sz="4400" b="1" i="0" kern="1200">
          <a:solidFill>
            <a:schemeClr val="bg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rgbClr val="FFFFFF"/>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rgbClr val="FFFFFF"/>
          </a:solidFill>
          <a:latin typeface="Arial"/>
          <a:ea typeface="+mn-ea"/>
          <a:cs typeface="Arial"/>
        </a:defRPr>
      </a:lvl2pPr>
      <a:lvl3pPr marL="1257300" indent="-3429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714500" indent="-342900" algn="l" defTabSz="457200" rtl="0" eaLnBrk="1" latinLnBrk="0" hangingPunct="1">
        <a:spcBef>
          <a:spcPct val="20000"/>
        </a:spcBef>
        <a:buFont typeface="Arial"/>
        <a:buChar char="•"/>
        <a:defRPr sz="2400" kern="1200">
          <a:solidFill>
            <a:srgbClr val="FFFFFF"/>
          </a:solidFill>
          <a:latin typeface="Arial"/>
          <a:ea typeface="+mn-ea"/>
          <a:cs typeface="Arial"/>
        </a:defRPr>
      </a:lvl4pPr>
      <a:lvl5pPr marL="2171700" indent="-342900" algn="l" defTabSz="457200" rtl="0" eaLnBrk="1" latinLnBrk="0" hangingPunct="1">
        <a:spcBef>
          <a:spcPct val="20000"/>
        </a:spcBef>
        <a:buFont typeface="Arial"/>
        <a:buChar char="•"/>
        <a:defRPr sz="2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A5DC2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0686"/>
            <a:ext cx="8229600" cy="1143000"/>
          </a:xfrm>
          <a:prstGeom prst="rect">
            <a:avLst/>
          </a:prstGeom>
        </p:spPr>
        <p:txBody>
          <a:bodyPr vert="horz" lIns="91440" tIns="45720" rIns="91440" bIns="45720" rtlCol="0" anchor="ctr">
            <a:no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2608900"/>
            <a:ext cx="8229600" cy="3517264"/>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latin typeface="Arial"/>
                <a:cs typeface="Arial"/>
              </a:defRPr>
            </a:lvl1pPr>
          </a:lstStyle>
          <a:p>
            <a:fld id="{938B1DCE-078B-9B45-8AF1-08EF51FD2ECA}" type="datetimeFigureOut">
              <a:rPr lang="en-US" smtClean="0"/>
              <a:pPr/>
              <a:t>8/5/2020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CC2035AD-ED86-F747-91EE-6D9099079B32}" type="slidenum">
              <a:rPr lang="en-US" smtClean="0"/>
              <a:pPr/>
              <a:t>‹#›</a:t>
            </a:fld>
            <a:endParaRPr lang="en-US"/>
          </a:p>
        </p:txBody>
      </p:sp>
      <p:grpSp>
        <p:nvGrpSpPr>
          <p:cNvPr id="28" name="Group 27"/>
          <p:cNvGrpSpPr/>
          <p:nvPr userDrawn="1"/>
        </p:nvGrpSpPr>
        <p:grpSpPr>
          <a:xfrm>
            <a:off x="9602302" y="148928"/>
            <a:ext cx="962352" cy="962352"/>
            <a:chOff x="7550001" y="1111278"/>
            <a:chExt cx="962352" cy="962352"/>
          </a:xfrm>
        </p:grpSpPr>
        <p:sp>
          <p:nvSpPr>
            <p:cNvPr id="29" name="Rectangle 28"/>
            <p:cNvSpPr/>
            <p:nvPr userDrawn="1"/>
          </p:nvSpPr>
          <p:spPr>
            <a:xfrm>
              <a:off x="7550001" y="1111278"/>
              <a:ext cx="962352" cy="962352"/>
            </a:xfrm>
            <a:prstGeom prst="rect">
              <a:avLst/>
            </a:prstGeom>
            <a:solidFill>
              <a:srgbClr val="66009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0" name="TextBox 29"/>
            <p:cNvSpPr txBox="1"/>
            <p:nvPr userDrawn="1"/>
          </p:nvSpPr>
          <p:spPr>
            <a:xfrm>
              <a:off x="7674015" y="1315455"/>
              <a:ext cx="71432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102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153</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1" name="Group 30"/>
          <p:cNvGrpSpPr/>
          <p:nvPr userDrawn="1"/>
        </p:nvGrpSpPr>
        <p:grpSpPr>
          <a:xfrm>
            <a:off x="9602302" y="1260686"/>
            <a:ext cx="962352" cy="962352"/>
            <a:chOff x="7550001" y="1111278"/>
            <a:chExt cx="962352" cy="962352"/>
          </a:xfrm>
          <a:solidFill>
            <a:srgbClr val="0099FF"/>
          </a:solidFill>
        </p:grpSpPr>
        <p:sp>
          <p:nvSpPr>
            <p:cNvPr id="32" name="Rectangle 31"/>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3" name="TextBox 32"/>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153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255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4" name="Group 33"/>
          <p:cNvGrpSpPr/>
          <p:nvPr userDrawn="1"/>
        </p:nvGrpSpPr>
        <p:grpSpPr>
          <a:xfrm>
            <a:off x="9602302" y="2404722"/>
            <a:ext cx="962352" cy="962352"/>
            <a:chOff x="7550001" y="1111278"/>
            <a:chExt cx="962352" cy="962352"/>
          </a:xfrm>
          <a:solidFill>
            <a:srgbClr val="A5DC23"/>
          </a:solidFill>
        </p:grpSpPr>
        <p:sp>
          <p:nvSpPr>
            <p:cNvPr id="35" name="Rectangle 34"/>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6" name="TextBox 35"/>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165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220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35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7" name="Group 36"/>
          <p:cNvGrpSpPr/>
          <p:nvPr userDrawn="1"/>
        </p:nvGrpSpPr>
        <p:grpSpPr>
          <a:xfrm>
            <a:off x="10816265" y="148928"/>
            <a:ext cx="962352" cy="962352"/>
            <a:chOff x="7550001" y="1111278"/>
            <a:chExt cx="962352" cy="962352"/>
          </a:xfrm>
          <a:solidFill>
            <a:srgbClr val="003366"/>
          </a:solidFill>
        </p:grpSpPr>
        <p:sp>
          <p:nvSpPr>
            <p:cNvPr id="38" name="Rectangle 37"/>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9" name="TextBox 38"/>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102</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0" name="Group 39"/>
          <p:cNvGrpSpPr/>
          <p:nvPr userDrawn="1"/>
        </p:nvGrpSpPr>
        <p:grpSpPr>
          <a:xfrm>
            <a:off x="10816265" y="1260686"/>
            <a:ext cx="962352" cy="962352"/>
            <a:chOff x="7550001" y="1111278"/>
            <a:chExt cx="962352" cy="962352"/>
          </a:xfrm>
          <a:solidFill>
            <a:srgbClr val="FFCC00"/>
          </a:solidFill>
        </p:grpSpPr>
        <p:sp>
          <p:nvSpPr>
            <p:cNvPr id="41" name="Rectangle 40"/>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2" name="TextBox 41"/>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0</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3" name="Group 42"/>
          <p:cNvGrpSpPr/>
          <p:nvPr userDrawn="1"/>
        </p:nvGrpSpPr>
        <p:grpSpPr>
          <a:xfrm>
            <a:off x="10816265" y="2404722"/>
            <a:ext cx="962352" cy="962352"/>
            <a:chOff x="7550001" y="1111278"/>
            <a:chExt cx="962352" cy="962352"/>
          </a:xfrm>
          <a:solidFill>
            <a:srgbClr val="CC3433"/>
          </a:solidFill>
        </p:grpSpPr>
        <p:sp>
          <p:nvSpPr>
            <p:cNvPr id="44" name="Rectangle 43"/>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5" name="TextBox 44"/>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51</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6" name="Group 45"/>
          <p:cNvGrpSpPr/>
          <p:nvPr userDrawn="1"/>
        </p:nvGrpSpPr>
        <p:grpSpPr>
          <a:xfrm>
            <a:off x="10816265" y="3509474"/>
            <a:ext cx="962352" cy="962352"/>
            <a:chOff x="7550001" y="1111278"/>
            <a:chExt cx="962352" cy="962352"/>
          </a:xfrm>
          <a:solidFill>
            <a:srgbClr val="B08A42"/>
          </a:solidFill>
        </p:grpSpPr>
        <p:sp>
          <p:nvSpPr>
            <p:cNvPr id="47" name="Rectangle 46"/>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8" name="TextBox 47"/>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176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138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66</a:t>
              </a:r>
              <a:endParaRPr kumimoji="0" lang="en-US" sz="1000" b="0" i="0" u="none" strike="noStrike" kern="0" cap="none" spc="0" normalizeH="0" baseline="0" noProof="0" dirty="0">
                <a:ln>
                  <a:noFill/>
                </a:ln>
                <a:solidFill>
                  <a:sysClr val="window" lastClr="FFFFFF"/>
                </a:solidFill>
                <a:effectLst/>
                <a:uLnTx/>
                <a:uFillTx/>
              </a:endParaRPr>
            </a:p>
          </p:txBody>
        </p:sp>
      </p:grpSp>
      <p:pic>
        <p:nvPicPr>
          <p:cNvPr id="49" name="Picture 48"/>
          <p:cNvPicPr>
            <a:picLocks noChangeAspect="1"/>
          </p:cNvPicPr>
          <p:nvPr userDrawn="1"/>
        </p:nvPicPr>
        <p:blipFill>
          <a:blip r:embed="rId6"/>
          <a:stretch>
            <a:fillRect/>
          </a:stretch>
        </p:blipFill>
        <p:spPr>
          <a:xfrm>
            <a:off x="-2580120" y="2084315"/>
            <a:ext cx="1830033" cy="613799"/>
          </a:xfrm>
          <a:prstGeom prst="rect">
            <a:avLst/>
          </a:prstGeom>
        </p:spPr>
      </p:pic>
      <p:pic>
        <p:nvPicPr>
          <p:cNvPr id="50" name="Picture 49"/>
          <p:cNvPicPr>
            <a:picLocks noChangeAspect="1"/>
          </p:cNvPicPr>
          <p:nvPr userDrawn="1"/>
        </p:nvPicPr>
        <p:blipFill>
          <a:blip r:embed="rId7"/>
          <a:stretch>
            <a:fillRect/>
          </a:stretch>
        </p:blipFill>
        <p:spPr>
          <a:xfrm>
            <a:off x="-2580120" y="214380"/>
            <a:ext cx="1830033" cy="613799"/>
          </a:xfrm>
          <a:prstGeom prst="rect">
            <a:avLst/>
          </a:prstGeom>
        </p:spPr>
      </p:pic>
      <p:pic>
        <p:nvPicPr>
          <p:cNvPr id="51" name="Picture 50"/>
          <p:cNvPicPr>
            <a:picLocks noChangeAspect="1"/>
          </p:cNvPicPr>
          <p:nvPr userDrawn="1"/>
        </p:nvPicPr>
        <p:blipFill>
          <a:blip r:embed="rId8"/>
          <a:stretch>
            <a:fillRect/>
          </a:stretch>
        </p:blipFill>
        <p:spPr>
          <a:xfrm>
            <a:off x="-2580120" y="1146566"/>
            <a:ext cx="1830033" cy="613799"/>
          </a:xfrm>
          <a:prstGeom prst="rect">
            <a:avLst/>
          </a:prstGeom>
        </p:spPr>
      </p:pic>
      <p:pic>
        <p:nvPicPr>
          <p:cNvPr id="52" name="Picture 51"/>
          <p:cNvPicPr>
            <a:picLocks noChangeAspect="1"/>
          </p:cNvPicPr>
          <p:nvPr userDrawn="1"/>
        </p:nvPicPr>
        <p:blipFill>
          <a:blip r:embed="rId6"/>
          <a:stretch>
            <a:fillRect/>
          </a:stretch>
        </p:blipFill>
        <p:spPr>
          <a:xfrm>
            <a:off x="457200" y="285829"/>
            <a:ext cx="1830033" cy="613799"/>
          </a:xfrm>
          <a:prstGeom prst="rect">
            <a:avLst/>
          </a:prstGeom>
        </p:spPr>
      </p:pic>
    </p:spTree>
    <p:extLst>
      <p:ext uri="{BB962C8B-B14F-4D97-AF65-F5344CB8AC3E}">
        <p14:creationId xmlns:p14="http://schemas.microsoft.com/office/powerpoint/2010/main" val="31726089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xStyles>
    <p:titleStyle>
      <a:lvl1pPr algn="l" defTabSz="457200" rtl="0" eaLnBrk="1" latinLnBrk="0" hangingPunct="1">
        <a:spcBef>
          <a:spcPct val="0"/>
        </a:spcBef>
        <a:buNone/>
        <a:defRPr sz="4400" b="1" i="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714500" indent="-3429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171700" indent="-3429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CC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0686"/>
            <a:ext cx="8229600" cy="1143000"/>
          </a:xfrm>
          <a:prstGeom prst="rect">
            <a:avLst/>
          </a:prstGeom>
        </p:spPr>
        <p:txBody>
          <a:bodyPr vert="horz" lIns="91440" tIns="45720" rIns="91440" bIns="45720" rtlCol="0" anchor="ctr">
            <a:no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2608900"/>
            <a:ext cx="8229600" cy="3517264"/>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latin typeface="Arial"/>
                <a:cs typeface="Arial"/>
              </a:defRPr>
            </a:lvl1pPr>
          </a:lstStyle>
          <a:p>
            <a:fld id="{938B1DCE-078B-9B45-8AF1-08EF51FD2ECA}" type="datetimeFigureOut">
              <a:rPr lang="en-US" smtClean="0"/>
              <a:pPr/>
              <a:t>8/5/2020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CC2035AD-ED86-F747-91EE-6D9099079B32}" type="slidenum">
              <a:rPr lang="en-US" smtClean="0"/>
              <a:pPr/>
              <a:t>‹#›</a:t>
            </a:fld>
            <a:endParaRPr lang="en-US"/>
          </a:p>
        </p:txBody>
      </p:sp>
      <p:grpSp>
        <p:nvGrpSpPr>
          <p:cNvPr id="28" name="Group 27"/>
          <p:cNvGrpSpPr/>
          <p:nvPr userDrawn="1"/>
        </p:nvGrpSpPr>
        <p:grpSpPr>
          <a:xfrm>
            <a:off x="9602302" y="148928"/>
            <a:ext cx="962352" cy="962352"/>
            <a:chOff x="7550001" y="1111278"/>
            <a:chExt cx="962352" cy="962352"/>
          </a:xfrm>
        </p:grpSpPr>
        <p:sp>
          <p:nvSpPr>
            <p:cNvPr id="29" name="Rectangle 28"/>
            <p:cNvSpPr/>
            <p:nvPr userDrawn="1"/>
          </p:nvSpPr>
          <p:spPr>
            <a:xfrm>
              <a:off x="7550001" y="1111278"/>
              <a:ext cx="962352" cy="962352"/>
            </a:xfrm>
            <a:prstGeom prst="rect">
              <a:avLst/>
            </a:prstGeom>
            <a:solidFill>
              <a:srgbClr val="66009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0" name="TextBox 29"/>
            <p:cNvSpPr txBox="1"/>
            <p:nvPr userDrawn="1"/>
          </p:nvSpPr>
          <p:spPr>
            <a:xfrm>
              <a:off x="7674015" y="1315455"/>
              <a:ext cx="71432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102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153</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1" name="Group 30"/>
          <p:cNvGrpSpPr/>
          <p:nvPr userDrawn="1"/>
        </p:nvGrpSpPr>
        <p:grpSpPr>
          <a:xfrm>
            <a:off x="9602302" y="1260686"/>
            <a:ext cx="962352" cy="962352"/>
            <a:chOff x="7550001" y="1111278"/>
            <a:chExt cx="962352" cy="962352"/>
          </a:xfrm>
          <a:solidFill>
            <a:srgbClr val="0099FF"/>
          </a:solidFill>
        </p:grpSpPr>
        <p:sp>
          <p:nvSpPr>
            <p:cNvPr id="32" name="Rectangle 31"/>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3" name="TextBox 32"/>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153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255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4" name="Group 33"/>
          <p:cNvGrpSpPr/>
          <p:nvPr userDrawn="1"/>
        </p:nvGrpSpPr>
        <p:grpSpPr>
          <a:xfrm>
            <a:off x="9602302" y="2404722"/>
            <a:ext cx="962352" cy="962352"/>
            <a:chOff x="7550001" y="1111278"/>
            <a:chExt cx="962352" cy="962352"/>
          </a:xfrm>
          <a:solidFill>
            <a:srgbClr val="A5DC23"/>
          </a:solidFill>
        </p:grpSpPr>
        <p:sp>
          <p:nvSpPr>
            <p:cNvPr id="35" name="Rectangle 34"/>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6" name="TextBox 35"/>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165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220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35</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37" name="Group 36"/>
          <p:cNvGrpSpPr/>
          <p:nvPr userDrawn="1"/>
        </p:nvGrpSpPr>
        <p:grpSpPr>
          <a:xfrm>
            <a:off x="10816265" y="148928"/>
            <a:ext cx="962352" cy="962352"/>
            <a:chOff x="7550001" y="1111278"/>
            <a:chExt cx="962352" cy="962352"/>
          </a:xfrm>
          <a:solidFill>
            <a:srgbClr val="003366"/>
          </a:solidFill>
        </p:grpSpPr>
        <p:sp>
          <p:nvSpPr>
            <p:cNvPr id="38" name="Rectangle 37"/>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39" name="TextBox 38"/>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102</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0" name="Group 39"/>
          <p:cNvGrpSpPr/>
          <p:nvPr userDrawn="1"/>
        </p:nvGrpSpPr>
        <p:grpSpPr>
          <a:xfrm>
            <a:off x="10816265" y="1260686"/>
            <a:ext cx="962352" cy="962352"/>
            <a:chOff x="7550001" y="1111278"/>
            <a:chExt cx="962352" cy="962352"/>
          </a:xfrm>
          <a:solidFill>
            <a:srgbClr val="FFCC00"/>
          </a:solidFill>
        </p:grpSpPr>
        <p:sp>
          <p:nvSpPr>
            <p:cNvPr id="41" name="Rectangle 40"/>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2" name="TextBox 41"/>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0</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3" name="Group 42"/>
          <p:cNvGrpSpPr/>
          <p:nvPr userDrawn="1"/>
        </p:nvGrpSpPr>
        <p:grpSpPr>
          <a:xfrm>
            <a:off x="10816265" y="2404722"/>
            <a:ext cx="962352" cy="962352"/>
            <a:chOff x="7550001" y="1111278"/>
            <a:chExt cx="962352" cy="962352"/>
          </a:xfrm>
          <a:solidFill>
            <a:srgbClr val="CC3433"/>
          </a:solidFill>
        </p:grpSpPr>
        <p:sp>
          <p:nvSpPr>
            <p:cNvPr id="44" name="Rectangle 43"/>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5" name="TextBox 44"/>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204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52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51</a:t>
              </a:r>
              <a:endParaRPr kumimoji="0" lang="en-US" sz="1000" b="0" i="0" u="none" strike="noStrike" kern="0" cap="none" spc="0" normalizeH="0" baseline="0" noProof="0" dirty="0">
                <a:ln>
                  <a:noFill/>
                </a:ln>
                <a:solidFill>
                  <a:sysClr val="window" lastClr="FFFFFF"/>
                </a:solidFill>
                <a:effectLst/>
                <a:uLnTx/>
                <a:uFillTx/>
              </a:endParaRPr>
            </a:p>
          </p:txBody>
        </p:sp>
      </p:grpSp>
      <p:grpSp>
        <p:nvGrpSpPr>
          <p:cNvPr id="46" name="Group 45"/>
          <p:cNvGrpSpPr/>
          <p:nvPr userDrawn="1"/>
        </p:nvGrpSpPr>
        <p:grpSpPr>
          <a:xfrm>
            <a:off x="10816265" y="3509474"/>
            <a:ext cx="962352" cy="962352"/>
            <a:chOff x="7550001" y="1111278"/>
            <a:chExt cx="962352" cy="962352"/>
          </a:xfrm>
          <a:solidFill>
            <a:srgbClr val="B08A42"/>
          </a:solidFill>
        </p:grpSpPr>
        <p:sp>
          <p:nvSpPr>
            <p:cNvPr id="47" name="Rectangle 46"/>
            <p:cNvSpPr/>
            <p:nvPr userDrawn="1"/>
          </p:nvSpPr>
          <p:spPr>
            <a:xfrm>
              <a:off x="7550001" y="1111278"/>
              <a:ext cx="962352" cy="962352"/>
            </a:xfrm>
            <a:prstGeom prst="rect">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
          <p:nvSpPr>
            <p:cNvPr id="48" name="TextBox 47"/>
            <p:cNvSpPr txBox="1"/>
            <p:nvPr userDrawn="1"/>
          </p:nvSpPr>
          <p:spPr>
            <a:xfrm>
              <a:off x="7674015" y="1315455"/>
              <a:ext cx="714324" cy="55399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R= 176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G= 138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rPr>
                <a:t>B= 66</a:t>
              </a:r>
              <a:endParaRPr kumimoji="0" lang="en-US" sz="1000" b="0" i="0" u="none" strike="noStrike" kern="0" cap="none" spc="0" normalizeH="0" baseline="0" noProof="0" dirty="0">
                <a:ln>
                  <a:noFill/>
                </a:ln>
                <a:solidFill>
                  <a:sysClr val="window" lastClr="FFFFFF"/>
                </a:solidFill>
                <a:effectLst/>
                <a:uLnTx/>
                <a:uFillTx/>
              </a:endParaRPr>
            </a:p>
          </p:txBody>
        </p:sp>
      </p:grpSp>
      <p:pic>
        <p:nvPicPr>
          <p:cNvPr id="49" name="Picture 48"/>
          <p:cNvPicPr>
            <a:picLocks noChangeAspect="1"/>
          </p:cNvPicPr>
          <p:nvPr userDrawn="1"/>
        </p:nvPicPr>
        <p:blipFill>
          <a:blip r:embed="rId6"/>
          <a:stretch>
            <a:fillRect/>
          </a:stretch>
        </p:blipFill>
        <p:spPr>
          <a:xfrm>
            <a:off x="-2580120" y="2084315"/>
            <a:ext cx="1830033" cy="613799"/>
          </a:xfrm>
          <a:prstGeom prst="rect">
            <a:avLst/>
          </a:prstGeom>
        </p:spPr>
      </p:pic>
      <p:pic>
        <p:nvPicPr>
          <p:cNvPr id="50" name="Picture 49"/>
          <p:cNvPicPr>
            <a:picLocks noChangeAspect="1"/>
          </p:cNvPicPr>
          <p:nvPr userDrawn="1"/>
        </p:nvPicPr>
        <p:blipFill>
          <a:blip r:embed="rId7"/>
          <a:stretch>
            <a:fillRect/>
          </a:stretch>
        </p:blipFill>
        <p:spPr>
          <a:xfrm>
            <a:off x="-2580120" y="214380"/>
            <a:ext cx="1830033" cy="613799"/>
          </a:xfrm>
          <a:prstGeom prst="rect">
            <a:avLst/>
          </a:prstGeom>
        </p:spPr>
      </p:pic>
      <p:pic>
        <p:nvPicPr>
          <p:cNvPr id="51" name="Picture 50"/>
          <p:cNvPicPr>
            <a:picLocks noChangeAspect="1"/>
          </p:cNvPicPr>
          <p:nvPr userDrawn="1"/>
        </p:nvPicPr>
        <p:blipFill>
          <a:blip r:embed="rId8"/>
          <a:stretch>
            <a:fillRect/>
          </a:stretch>
        </p:blipFill>
        <p:spPr>
          <a:xfrm>
            <a:off x="-2580120" y="1146566"/>
            <a:ext cx="1830033" cy="613799"/>
          </a:xfrm>
          <a:prstGeom prst="rect">
            <a:avLst/>
          </a:prstGeom>
        </p:spPr>
      </p:pic>
      <p:pic>
        <p:nvPicPr>
          <p:cNvPr id="52" name="Picture 51"/>
          <p:cNvPicPr>
            <a:picLocks noChangeAspect="1"/>
          </p:cNvPicPr>
          <p:nvPr userDrawn="1"/>
        </p:nvPicPr>
        <p:blipFill>
          <a:blip r:embed="rId6"/>
          <a:stretch>
            <a:fillRect/>
          </a:stretch>
        </p:blipFill>
        <p:spPr>
          <a:xfrm>
            <a:off x="457200" y="285829"/>
            <a:ext cx="1830033" cy="613799"/>
          </a:xfrm>
          <a:prstGeom prst="rect">
            <a:avLst/>
          </a:prstGeom>
        </p:spPr>
      </p:pic>
    </p:spTree>
    <p:extLst>
      <p:ext uri="{BB962C8B-B14F-4D97-AF65-F5344CB8AC3E}">
        <p14:creationId xmlns:p14="http://schemas.microsoft.com/office/powerpoint/2010/main" val="7814943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457200" rtl="0" eaLnBrk="1" latinLnBrk="0" hangingPunct="1">
        <a:spcBef>
          <a:spcPct val="0"/>
        </a:spcBef>
        <a:buNone/>
        <a:defRPr sz="4400" b="1" i="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714500" indent="-3429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171700" indent="-3429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gif"/></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https://www.youtube.com/embed/krEdqwLLASw"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2Ky928CCc1Y" TargetMode="External"/><Relationship Id="rId1" Type="http://schemas.openxmlformats.org/officeDocument/2006/relationships/video" Target="https://www.youtube.com/embed/c33dTK7nUqo" TargetMode="External"/><Relationship Id="rId5" Type="http://schemas.openxmlformats.org/officeDocument/2006/relationships/image" Target="../media/image22.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https://www.youtube.com/embed/VVnOsonF1Fw"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https://www.youtube.com/embed/qBGh9kK2lT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81935"/>
            <a:ext cx="8483600" cy="1493520"/>
          </a:xfrm>
        </p:spPr>
        <p:txBody>
          <a:bodyPr/>
          <a:lstStyle/>
          <a:p>
            <a:r>
              <a:rPr lang="en-US" dirty="0"/>
              <a:t>From Glad Rags to Fag-Hags: </a:t>
            </a:r>
            <a:r>
              <a:rPr lang="en-US" sz="3200" dirty="0"/>
              <a:t>Consumer </a:t>
            </a:r>
            <a:r>
              <a:rPr lang="en-US" sz="3200" dirty="0" err="1"/>
              <a:t>Behaviour</a:t>
            </a:r>
            <a:r>
              <a:rPr lang="en-US" sz="3200" dirty="0"/>
              <a:t> and LGBT communities</a:t>
            </a:r>
            <a:br>
              <a:rPr lang="en-US" sz="3200" dirty="0"/>
            </a:br>
            <a:endParaRPr lang="en-US" sz="2400" dirty="0">
              <a:solidFill>
                <a:srgbClr val="660099"/>
              </a:solidFill>
              <a:latin typeface="Stag Medium" panose="02000603060000020004" pitchFamily="50" charset="0"/>
            </a:endParaRPr>
          </a:p>
        </p:txBody>
      </p:sp>
      <p:sp>
        <p:nvSpPr>
          <p:cNvPr id="3" name="Subtitle 2"/>
          <p:cNvSpPr>
            <a:spLocks noGrp="1"/>
          </p:cNvSpPr>
          <p:nvPr>
            <p:ph type="subTitle" idx="1"/>
          </p:nvPr>
        </p:nvSpPr>
        <p:spPr>
          <a:xfrm>
            <a:off x="1498600" y="3633924"/>
            <a:ext cx="6400800" cy="612503"/>
          </a:xfrm>
        </p:spPr>
        <p:txBody>
          <a:bodyPr>
            <a:normAutofit/>
          </a:bodyPr>
          <a:lstStyle/>
          <a:p>
            <a:pPr algn="ctr"/>
            <a:r>
              <a:rPr lang="en-US" dirty="0" smtClean="0">
                <a:latin typeface="Candara" panose="020E0502030303020204" pitchFamily="34" charset="0"/>
              </a:rPr>
              <a:t>Dr Daragh McDermott</a:t>
            </a:r>
          </a:p>
        </p:txBody>
      </p:sp>
      <p:pic>
        <p:nvPicPr>
          <p:cNvPr id="1026" name="Picture 2" descr="http://blog.equifax.com/wp-content/uploads/2013/03/four-tax-tips-for-same-sex-coup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9067" y="4246427"/>
            <a:ext cx="2438400" cy="2409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tonyhillinn.com/images/david-red-avatar-26m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65" y="4622665"/>
            <a:ext cx="1727470" cy="17274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cho.net.au/wp-content/uploads/2013/08/gay-couple-shutterstock_1071133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434" y="4527280"/>
            <a:ext cx="1931566" cy="1289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igherperspective.com/wp-content/uploads/2014/12/Domestic-Partnership.Same-Sex-Marriage-Page-Lesbian-Cou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2216" y="5401714"/>
            <a:ext cx="1936746" cy="129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29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2899"/>
            <a:ext cx="8229600" cy="1143000"/>
          </a:xfrm>
        </p:spPr>
        <p:txBody>
          <a:bodyPr/>
          <a:lstStyle/>
          <a:p>
            <a:pPr algn="ctr"/>
            <a:r>
              <a:rPr lang="en-US" dirty="0" smtClean="0"/>
              <a:t>How do we define prejudice towards Sexual Minorities?</a:t>
            </a:r>
            <a:endParaRPr lang="en-US" dirty="0"/>
          </a:p>
        </p:txBody>
      </p:sp>
      <p:sp>
        <p:nvSpPr>
          <p:cNvPr id="3" name="Content Placeholder 2"/>
          <p:cNvSpPr>
            <a:spLocks noGrp="1"/>
          </p:cNvSpPr>
          <p:nvPr>
            <p:ph idx="1"/>
          </p:nvPr>
        </p:nvSpPr>
        <p:spPr>
          <a:xfrm>
            <a:off x="457200" y="2608900"/>
            <a:ext cx="6056722" cy="3854530"/>
          </a:xfrm>
        </p:spPr>
        <p:txBody>
          <a:bodyPr>
            <a:normAutofit fontScale="77500" lnSpcReduction="20000"/>
          </a:bodyPr>
          <a:lstStyle/>
          <a:p>
            <a:r>
              <a:rPr lang="en-US" sz="3400" dirty="0" smtClean="0"/>
              <a:t>Homophobia</a:t>
            </a:r>
            <a:r>
              <a:rPr lang="en-US" dirty="0" smtClean="0"/>
              <a:t> (Weinberg, 1972)</a:t>
            </a:r>
          </a:p>
          <a:p>
            <a:pPr lvl="1"/>
            <a:r>
              <a:rPr lang="en-IE" altLang="en-US" dirty="0"/>
              <a:t>The dread of being in close quarters with </a:t>
            </a:r>
            <a:r>
              <a:rPr lang="en-IE" altLang="en-US" dirty="0" smtClean="0"/>
              <a:t>homosexuals.</a:t>
            </a:r>
          </a:p>
          <a:p>
            <a:pPr lvl="1"/>
            <a:endParaRPr lang="en-US" altLang="en-US" dirty="0"/>
          </a:p>
          <a:p>
            <a:pPr lvl="1"/>
            <a:r>
              <a:rPr lang="en-IE" altLang="en-US" dirty="0"/>
              <a:t>Is related to a personal discomfort that heterosexuals may feel and report why associating with gay men and lesbian women</a:t>
            </a:r>
            <a:r>
              <a:rPr lang="en-US" altLang="en-US" dirty="0"/>
              <a:t> (Raja &amp; Stokes, 1998).</a:t>
            </a:r>
          </a:p>
          <a:p>
            <a:pPr>
              <a:buNone/>
            </a:pPr>
            <a:endParaRPr lang="en-US" altLang="en-US" dirty="0"/>
          </a:p>
          <a:p>
            <a:pPr lvl="1"/>
            <a:r>
              <a:rPr lang="en-IE" altLang="en-US" dirty="0"/>
              <a:t>Is any reaction that does not value the homosexual lifestyle equally with the heterosexual lifestyle</a:t>
            </a:r>
            <a:r>
              <a:rPr lang="en-US" altLang="en-US" dirty="0"/>
              <a:t> (</a:t>
            </a:r>
            <a:r>
              <a:rPr lang="en-IE" altLang="en-US" dirty="0"/>
              <a:t>Morin &amp; </a:t>
            </a:r>
            <a:r>
              <a:rPr lang="en-IE" altLang="en-US" dirty="0" err="1"/>
              <a:t>Garfinkle</a:t>
            </a:r>
            <a:r>
              <a:rPr lang="en-IE" altLang="en-US" dirty="0"/>
              <a:t> ,1978).</a:t>
            </a:r>
            <a:endParaRPr lang="en-US" altLang="en-US" dirty="0"/>
          </a:p>
          <a:p>
            <a:endParaRPr lang="en-IE" altLang="en-US" dirty="0"/>
          </a:p>
          <a:p>
            <a:pPr lvl="1"/>
            <a:r>
              <a:rPr lang="en-IE" altLang="en-US" dirty="0"/>
              <a:t>These are all valid but is it really a phobia?</a:t>
            </a:r>
            <a:endParaRPr lang="en-US" altLang="en-US" dirty="0"/>
          </a:p>
          <a:p>
            <a:pPr lvl="1"/>
            <a:endParaRPr lang="en-US" dirty="0"/>
          </a:p>
        </p:txBody>
      </p:sp>
      <p:pic>
        <p:nvPicPr>
          <p:cNvPr id="4" name="Picture 2" descr="Society and the Healthy Homosexual by 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9136" y="4410768"/>
            <a:ext cx="1575689" cy="2290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hotograph http://www.pflagdetroit.org/NewsPhotos/gweinbe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135" y="2608900"/>
            <a:ext cx="1575689" cy="180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278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2899"/>
            <a:ext cx="8229600" cy="1143000"/>
          </a:xfrm>
        </p:spPr>
        <p:txBody>
          <a:bodyPr/>
          <a:lstStyle/>
          <a:p>
            <a:pPr algn="ctr"/>
            <a:r>
              <a:rPr lang="en-US" dirty="0" smtClean="0"/>
              <a:t>Homophobia (Weinberg, 1972)</a:t>
            </a:r>
            <a:endParaRPr lang="en-US" dirty="0"/>
          </a:p>
        </p:txBody>
      </p:sp>
      <p:sp>
        <p:nvSpPr>
          <p:cNvPr id="5" name="Content Placeholder 2"/>
          <p:cNvSpPr txBox="1">
            <a:spLocks/>
          </p:cNvSpPr>
          <p:nvPr/>
        </p:nvSpPr>
        <p:spPr>
          <a:xfrm>
            <a:off x="457200" y="2041735"/>
            <a:ext cx="6310190" cy="436849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714500" indent="-3429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171700" indent="-3429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14400" fontAlgn="base">
              <a:spcAft>
                <a:spcPct val="0"/>
              </a:spcAft>
              <a:buClr>
                <a:srgbClr val="996666"/>
              </a:buClr>
              <a:buSzPct val="80000"/>
              <a:buFont typeface="Wingdings" panose="05000000000000000000" pitchFamily="2" charset="2"/>
              <a:buChar char="l"/>
            </a:pPr>
            <a:r>
              <a:rPr lang="en-IE" altLang="en-US" sz="2000" dirty="0">
                <a:solidFill>
                  <a:srgbClr val="0070C0"/>
                </a:solidFill>
                <a:latin typeface="Stag Medium" panose="02000603060000020004" pitchFamily="50" charset="0"/>
                <a:cs typeface="+mn-cs"/>
              </a:rPr>
              <a:t>Defined as:</a:t>
            </a:r>
          </a:p>
          <a:p>
            <a:pPr marL="742950" lvl="1" indent="-285750" defTabSz="914400" fontAlgn="base">
              <a:spcAft>
                <a:spcPct val="0"/>
              </a:spcAft>
              <a:buClr>
                <a:srgbClr val="99CCFF"/>
              </a:buClr>
              <a:buSzPct val="70000"/>
              <a:buFont typeface="Wingdings" panose="05000000000000000000" pitchFamily="2" charset="2"/>
              <a:buChar char="l"/>
            </a:pPr>
            <a:r>
              <a:rPr lang="en-US" altLang="en-US" sz="1800" dirty="0">
                <a:solidFill>
                  <a:srgbClr val="000000"/>
                </a:solidFill>
                <a:latin typeface="+mn-lt"/>
                <a:cs typeface="+mn-cs"/>
              </a:rPr>
              <a:t>is an </a:t>
            </a:r>
            <a:r>
              <a:rPr lang="en-US" altLang="en-US" sz="1800" i="1" dirty="0">
                <a:solidFill>
                  <a:srgbClr val="FF0000"/>
                </a:solidFill>
                <a:latin typeface="+mn-lt"/>
                <a:cs typeface="+mn-cs"/>
              </a:rPr>
              <a:t>irrational</a:t>
            </a:r>
            <a:r>
              <a:rPr lang="en-US" altLang="en-US" sz="1800" dirty="0">
                <a:solidFill>
                  <a:srgbClr val="000000"/>
                </a:solidFill>
                <a:latin typeface="+mn-lt"/>
                <a:cs typeface="+mn-cs"/>
              </a:rPr>
              <a:t>, </a:t>
            </a:r>
            <a:r>
              <a:rPr lang="en-US" altLang="en-US" sz="1800" i="1" dirty="0">
                <a:solidFill>
                  <a:srgbClr val="FF0000"/>
                </a:solidFill>
                <a:latin typeface="+mn-lt"/>
                <a:cs typeface="+mn-cs"/>
              </a:rPr>
              <a:t>intense</a:t>
            </a:r>
            <a:r>
              <a:rPr lang="en-US" altLang="en-US" sz="1800" dirty="0">
                <a:solidFill>
                  <a:srgbClr val="000000"/>
                </a:solidFill>
                <a:latin typeface="+mn-lt"/>
                <a:cs typeface="+mn-cs"/>
              </a:rPr>
              <a:t>, </a:t>
            </a:r>
            <a:r>
              <a:rPr lang="en-US" altLang="en-US" sz="1800" i="1" dirty="0">
                <a:solidFill>
                  <a:srgbClr val="FF0000"/>
                </a:solidFill>
                <a:latin typeface="+mn-lt"/>
                <a:cs typeface="+mn-cs"/>
              </a:rPr>
              <a:t>persistent </a:t>
            </a:r>
            <a:r>
              <a:rPr lang="en-US" altLang="en-US" sz="1800" b="1" i="1" u="sng" dirty="0">
                <a:solidFill>
                  <a:srgbClr val="FF0000"/>
                </a:solidFill>
                <a:latin typeface="+mn-lt"/>
                <a:cs typeface="+mn-cs"/>
              </a:rPr>
              <a:t>fear</a:t>
            </a:r>
            <a:r>
              <a:rPr lang="en-US" altLang="en-US" sz="1800" dirty="0">
                <a:solidFill>
                  <a:srgbClr val="000000"/>
                </a:solidFill>
                <a:latin typeface="+mn-lt"/>
                <a:cs typeface="+mn-cs"/>
              </a:rPr>
              <a:t> of certain situations, objects, activities, or persons. The main symptom of this disorder is the excessive, unreasonable desire to avoid the feared </a:t>
            </a:r>
            <a:r>
              <a:rPr lang="en-US" altLang="en-US" sz="1800" dirty="0" smtClean="0">
                <a:solidFill>
                  <a:srgbClr val="000000"/>
                </a:solidFill>
                <a:latin typeface="+mn-lt"/>
                <a:cs typeface="+mn-cs"/>
              </a:rPr>
              <a:t>subject (Boyd et al., 1990).</a:t>
            </a:r>
            <a:endParaRPr lang="en-US" altLang="en-US" sz="1800" dirty="0">
              <a:solidFill>
                <a:srgbClr val="000000"/>
              </a:solidFill>
              <a:latin typeface="+mn-lt"/>
              <a:cs typeface="+mn-cs"/>
            </a:endParaRPr>
          </a:p>
          <a:p>
            <a:pPr lvl="0" defTabSz="914400" fontAlgn="base">
              <a:spcAft>
                <a:spcPct val="0"/>
              </a:spcAft>
              <a:buClr>
                <a:srgbClr val="996666"/>
              </a:buClr>
              <a:buSzPct val="80000"/>
              <a:buFont typeface="Wingdings" panose="05000000000000000000" pitchFamily="2" charset="2"/>
              <a:buChar char="l"/>
            </a:pPr>
            <a:endParaRPr lang="en-US" altLang="en-US" sz="2000" dirty="0">
              <a:solidFill>
                <a:srgbClr val="000000"/>
              </a:solidFill>
              <a:latin typeface="+mn-lt"/>
              <a:cs typeface="+mn-cs"/>
            </a:endParaRPr>
          </a:p>
          <a:p>
            <a:pPr lvl="0" defTabSz="914400" fontAlgn="base">
              <a:spcAft>
                <a:spcPct val="0"/>
              </a:spcAft>
              <a:buClr>
                <a:srgbClr val="996666"/>
              </a:buClr>
              <a:buSzPct val="80000"/>
              <a:buFont typeface="Wingdings" panose="05000000000000000000" pitchFamily="2" charset="2"/>
              <a:buChar char="l"/>
            </a:pPr>
            <a:r>
              <a:rPr lang="en-US" altLang="en-US" sz="2000" dirty="0">
                <a:solidFill>
                  <a:srgbClr val="000000"/>
                </a:solidFill>
                <a:latin typeface="+mn-lt"/>
                <a:cs typeface="+mn-cs"/>
              </a:rPr>
              <a:t>While this definition does hold some </a:t>
            </a:r>
            <a:r>
              <a:rPr lang="en-US" altLang="en-US" sz="2000" dirty="0" smtClean="0">
                <a:solidFill>
                  <a:srgbClr val="000000"/>
                </a:solidFill>
                <a:latin typeface="+mn-lt"/>
                <a:cs typeface="+mn-cs"/>
              </a:rPr>
              <a:t>definitional </a:t>
            </a:r>
            <a:r>
              <a:rPr lang="en-US" altLang="en-US" sz="2000" dirty="0">
                <a:solidFill>
                  <a:srgbClr val="000000"/>
                </a:solidFill>
                <a:latin typeface="+mn-lt"/>
                <a:cs typeface="+mn-cs"/>
              </a:rPr>
              <a:t>value; strict interpretation of </a:t>
            </a:r>
            <a:r>
              <a:rPr lang="en-US" altLang="en-US" sz="2000" dirty="0" smtClean="0">
                <a:solidFill>
                  <a:srgbClr val="000000"/>
                </a:solidFill>
                <a:latin typeface="+mn-lt"/>
                <a:cs typeface="+mn-cs"/>
              </a:rPr>
              <a:t>it does </a:t>
            </a:r>
            <a:r>
              <a:rPr lang="en-US" altLang="en-US" sz="2000" dirty="0">
                <a:solidFill>
                  <a:srgbClr val="000000"/>
                </a:solidFill>
                <a:latin typeface="+mn-lt"/>
                <a:cs typeface="+mn-cs"/>
              </a:rPr>
              <a:t>not full encapsulate prejudice directed towards sexual minorities.</a:t>
            </a:r>
          </a:p>
          <a:p>
            <a:pPr marL="742950" lvl="1" indent="-285750" defTabSz="914400" fontAlgn="base">
              <a:spcAft>
                <a:spcPct val="0"/>
              </a:spcAft>
              <a:buClr>
                <a:srgbClr val="99CCFF"/>
              </a:buClr>
              <a:buSzPct val="70000"/>
              <a:buFont typeface="Wingdings" panose="05000000000000000000" pitchFamily="2" charset="2"/>
              <a:buChar char="l"/>
            </a:pPr>
            <a:endParaRPr lang="en-US" altLang="en-US" sz="1800" dirty="0" smtClean="0">
              <a:solidFill>
                <a:srgbClr val="000000"/>
              </a:solidFill>
              <a:latin typeface="+mn-lt"/>
              <a:cs typeface="+mn-cs"/>
            </a:endParaRPr>
          </a:p>
          <a:p>
            <a:pPr marL="742950" lvl="1" indent="-285750" defTabSz="914400" fontAlgn="base">
              <a:spcAft>
                <a:spcPct val="0"/>
              </a:spcAft>
              <a:buClr>
                <a:srgbClr val="99CCFF"/>
              </a:buClr>
              <a:buSzPct val="70000"/>
              <a:buFont typeface="Wingdings" panose="05000000000000000000" pitchFamily="2" charset="2"/>
              <a:buChar char="l"/>
            </a:pPr>
            <a:r>
              <a:rPr lang="en-US" altLang="en-US" sz="1800" dirty="0" smtClean="0">
                <a:solidFill>
                  <a:srgbClr val="000000"/>
                </a:solidFill>
                <a:latin typeface="+mn-lt"/>
                <a:cs typeface="+mn-cs"/>
              </a:rPr>
              <a:t>Rarely </a:t>
            </a:r>
            <a:r>
              <a:rPr lang="en-US" altLang="en-US" sz="1800" dirty="0">
                <a:solidFill>
                  <a:srgbClr val="000000"/>
                </a:solidFill>
                <a:latin typeface="+mn-lt"/>
                <a:cs typeface="+mn-cs"/>
              </a:rPr>
              <a:t>are the actions of someone described as homophobic synonymous with the reactions of an </a:t>
            </a:r>
            <a:r>
              <a:rPr lang="en-US" altLang="en-US" sz="1800" b="1" i="1" dirty="0" err="1">
                <a:solidFill>
                  <a:srgbClr val="0070C0"/>
                </a:solidFill>
                <a:latin typeface="+mn-lt"/>
                <a:cs typeface="+mn-cs"/>
              </a:rPr>
              <a:t>apiphobe</a:t>
            </a:r>
            <a:r>
              <a:rPr lang="en-US" altLang="en-US" sz="1800" dirty="0">
                <a:solidFill>
                  <a:srgbClr val="000000"/>
                </a:solidFill>
                <a:latin typeface="+mn-lt"/>
                <a:cs typeface="+mn-cs"/>
              </a:rPr>
              <a:t> (fear of bees) or an </a:t>
            </a:r>
            <a:r>
              <a:rPr lang="en-US" altLang="en-US" sz="1800" b="1" i="1" dirty="0" err="1">
                <a:solidFill>
                  <a:srgbClr val="0070C0"/>
                </a:solidFill>
                <a:latin typeface="+mn-lt"/>
                <a:cs typeface="+mn-cs"/>
              </a:rPr>
              <a:t>agoraphobe</a:t>
            </a:r>
            <a:r>
              <a:rPr lang="en-US" altLang="en-US" sz="1800" dirty="0">
                <a:solidFill>
                  <a:srgbClr val="000000"/>
                </a:solidFill>
                <a:latin typeface="+mn-lt"/>
                <a:cs typeface="+mn-cs"/>
              </a:rPr>
              <a:t> (Rye &amp; Meany, 2010</a:t>
            </a:r>
            <a:r>
              <a:rPr lang="en-US" altLang="en-US" sz="1800" dirty="0" smtClean="0">
                <a:solidFill>
                  <a:srgbClr val="000000"/>
                </a:solidFill>
                <a:latin typeface="+mn-lt"/>
                <a:cs typeface="+mn-cs"/>
              </a:rPr>
              <a:t>).</a:t>
            </a:r>
            <a:endParaRPr lang="en-US" altLang="en-US" sz="1800" dirty="0">
              <a:solidFill>
                <a:srgbClr val="000000"/>
              </a:solidFill>
              <a:latin typeface="+mn-lt"/>
              <a:cs typeface="+mn-cs"/>
            </a:endParaRPr>
          </a:p>
          <a:p>
            <a:pPr marL="742950" lvl="1" indent="-285750" defTabSz="914400" fontAlgn="base">
              <a:spcAft>
                <a:spcPct val="0"/>
              </a:spcAft>
              <a:buClr>
                <a:srgbClr val="99CCFF"/>
              </a:buClr>
              <a:buSzPct val="70000"/>
              <a:buFont typeface="Wingdings" panose="05000000000000000000" pitchFamily="2" charset="2"/>
              <a:buChar char="l"/>
            </a:pPr>
            <a:endParaRPr lang="en-US" altLang="en-US" sz="1800" dirty="0">
              <a:solidFill>
                <a:srgbClr val="000000"/>
              </a:solidFill>
              <a:latin typeface="+mn-lt"/>
              <a:cs typeface="+mn-cs"/>
            </a:endParaRPr>
          </a:p>
          <a:p>
            <a:pPr marL="0" indent="0">
              <a:buClr>
                <a:srgbClr val="B08A42"/>
              </a:buClr>
              <a:buNone/>
            </a:pPr>
            <a:endParaRPr lang="en-US" dirty="0">
              <a:latin typeface="Candara" panose="020E0502030303020204" pitchFamily="34" charset="0"/>
            </a:endParaRPr>
          </a:p>
        </p:txBody>
      </p:sp>
      <p:pic>
        <p:nvPicPr>
          <p:cNvPr id="6" name="Picture 4" descr="Bee with speech bubble. I'm really scared.&#10;http://www.polyvore.com/cgi/img-thing?.out=jpg&amp;size=l&amp;tid=1125483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005" y="3089611"/>
            <a:ext cx="2301433" cy="2301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75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a:t>
            </a:r>
            <a:endParaRPr lang="en-US" dirty="0"/>
          </a:p>
        </p:txBody>
      </p:sp>
      <p:sp>
        <p:nvSpPr>
          <p:cNvPr id="3" name="Content Placeholder 2"/>
          <p:cNvSpPr>
            <a:spLocks noGrp="1"/>
          </p:cNvSpPr>
          <p:nvPr>
            <p:ph idx="1"/>
          </p:nvPr>
        </p:nvSpPr>
        <p:spPr>
          <a:xfrm>
            <a:off x="457200" y="2403686"/>
            <a:ext cx="6356959" cy="4222582"/>
          </a:xfrm>
        </p:spPr>
        <p:txBody>
          <a:bodyPr>
            <a:normAutofit fontScale="85000" lnSpcReduction="20000"/>
          </a:bodyPr>
          <a:lstStyle/>
          <a:p>
            <a:r>
              <a:rPr lang="en-GB" altLang="en-US" dirty="0"/>
              <a:t>Sexual Prejudice (</a:t>
            </a:r>
            <a:r>
              <a:rPr lang="en-GB" altLang="en-US" dirty="0" err="1"/>
              <a:t>Herek</a:t>
            </a:r>
            <a:r>
              <a:rPr lang="en-GB" altLang="en-US" dirty="0"/>
              <a:t>, </a:t>
            </a:r>
            <a:r>
              <a:rPr lang="en-GB" altLang="en-US" dirty="0" smtClean="0"/>
              <a:t>1984, 2000</a:t>
            </a:r>
            <a:r>
              <a:rPr lang="en-GB" altLang="en-US" dirty="0"/>
              <a:t>; 2004)</a:t>
            </a:r>
          </a:p>
          <a:p>
            <a:pPr lvl="1"/>
            <a:r>
              <a:rPr lang="en-GB" altLang="en-US" dirty="0"/>
              <a:t>Prejudicial attitudes towards gay, lesbian, and bisexual </a:t>
            </a:r>
            <a:r>
              <a:rPr lang="en-GB" altLang="en-US" dirty="0" smtClean="0"/>
              <a:t>individuals</a:t>
            </a:r>
          </a:p>
          <a:p>
            <a:pPr lvl="1"/>
            <a:endParaRPr lang="en-GB" altLang="en-US" dirty="0"/>
          </a:p>
          <a:p>
            <a:r>
              <a:rPr lang="en-GB" altLang="en-US" dirty="0" err="1" smtClean="0"/>
              <a:t>Heterosexism</a:t>
            </a:r>
            <a:r>
              <a:rPr lang="en-GB" altLang="en-US" dirty="0" smtClean="0"/>
              <a:t> </a:t>
            </a:r>
            <a:r>
              <a:rPr lang="en-GB" altLang="en-US" dirty="0"/>
              <a:t>(Lesbians respond, 1972)</a:t>
            </a:r>
          </a:p>
          <a:p>
            <a:pPr lvl="1"/>
            <a:r>
              <a:rPr lang="en-GB" altLang="en-US" dirty="0"/>
              <a:t>The institutionalized oppression of gay and lesbian individuals based on the common belief that heterosexuality was superior.</a:t>
            </a:r>
          </a:p>
          <a:p>
            <a:pPr lvl="1"/>
            <a:endParaRPr lang="en-GB" altLang="en-US" i="1" dirty="0"/>
          </a:p>
          <a:p>
            <a:r>
              <a:rPr lang="en-GB" altLang="en-US" dirty="0" err="1" smtClean="0"/>
              <a:t>Homonegativity</a:t>
            </a:r>
            <a:r>
              <a:rPr lang="en-GB" altLang="en-US" dirty="0" smtClean="0"/>
              <a:t> </a:t>
            </a:r>
            <a:r>
              <a:rPr lang="en-GB" altLang="en-US" dirty="0"/>
              <a:t>(Hudson &amp; Ricketts, 1980)</a:t>
            </a:r>
          </a:p>
          <a:p>
            <a:pPr lvl="1"/>
            <a:r>
              <a:rPr lang="en-GB" altLang="en-US" dirty="0"/>
              <a:t>Prejudicial attitudes and affective responses of heterosexuals towards homosexuals</a:t>
            </a:r>
          </a:p>
          <a:p>
            <a:pPr lvl="1"/>
            <a:r>
              <a:rPr lang="en-GB" altLang="en-US" dirty="0"/>
              <a:t>Re-defined to include beliefs, affective and behavioural responses towards homosexuals</a:t>
            </a:r>
          </a:p>
          <a:p>
            <a:endParaRPr lang="en-US" dirty="0"/>
          </a:p>
        </p:txBody>
      </p:sp>
      <p:graphicFrame>
        <p:nvGraphicFramePr>
          <p:cNvPr id="4" name="Diagram 3" descr="Flow chart"/>
          <p:cNvGraphicFramePr/>
          <p:nvPr>
            <p:extLst>
              <p:ext uri="{D42A27DB-BD31-4B8C-83A1-F6EECF244321}">
                <p14:modId xmlns:p14="http://schemas.microsoft.com/office/powerpoint/2010/main" val="2662440298"/>
              </p:ext>
            </p:extLst>
          </p:nvPr>
        </p:nvGraphicFramePr>
        <p:xfrm>
          <a:off x="4413504" y="188468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629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Flow chart. Homonegativity"/>
          <p:cNvGraphicFramePr/>
          <p:nvPr>
            <p:extLst>
              <p:ext uri="{D42A27DB-BD31-4B8C-83A1-F6EECF244321}">
                <p14:modId xmlns:p14="http://schemas.microsoft.com/office/powerpoint/2010/main" val="1016485197"/>
              </p:ext>
            </p:extLst>
          </p:nvPr>
        </p:nvGraphicFramePr>
        <p:xfrm>
          <a:off x="341376" y="231760"/>
          <a:ext cx="8564880" cy="5715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676656" y="623034"/>
            <a:ext cx="8229600" cy="1143000"/>
          </a:xfrm>
        </p:spPr>
        <p:txBody>
          <a:bodyPr/>
          <a:lstStyle/>
          <a:p>
            <a:r>
              <a:rPr lang="en-US" dirty="0" smtClean="0"/>
              <a:t>Morrison &amp; Morrison (2003)</a:t>
            </a:r>
            <a:endParaRPr lang="en-US" dirty="0"/>
          </a:p>
        </p:txBody>
      </p:sp>
      <p:sp>
        <p:nvSpPr>
          <p:cNvPr id="3" name="Content Placeholder 2"/>
          <p:cNvSpPr>
            <a:spLocks noGrp="1"/>
          </p:cNvSpPr>
          <p:nvPr>
            <p:ph idx="1"/>
          </p:nvPr>
        </p:nvSpPr>
        <p:spPr>
          <a:xfrm>
            <a:off x="457200" y="2608900"/>
            <a:ext cx="5394960" cy="3517264"/>
          </a:xfrm>
        </p:spPr>
        <p:txBody>
          <a:bodyPr/>
          <a:lstStyle/>
          <a:p>
            <a:pPr>
              <a:buClr>
                <a:srgbClr val="B08A42"/>
              </a:buClr>
            </a:pPr>
            <a:endParaRPr lang="en-US" dirty="0" smtClean="0">
              <a:latin typeface="Candara" panose="020E0502030303020204" pitchFamily="34" charset="0"/>
            </a:endParaRPr>
          </a:p>
          <a:p>
            <a:pPr lvl="1">
              <a:buClr>
                <a:srgbClr val="B08A42"/>
              </a:buClr>
            </a:pPr>
            <a:endParaRPr lang="en-US" dirty="0">
              <a:latin typeface="Candara" panose="020E0502030303020204" pitchFamily="34" charset="0"/>
            </a:endParaRPr>
          </a:p>
        </p:txBody>
      </p:sp>
      <p:sp>
        <p:nvSpPr>
          <p:cNvPr id="6" name="TextBox 5"/>
          <p:cNvSpPr txBox="1"/>
          <p:nvPr/>
        </p:nvSpPr>
        <p:spPr>
          <a:xfrm>
            <a:off x="5852160" y="6310830"/>
            <a:ext cx="4334256" cy="369332"/>
          </a:xfrm>
          <a:prstGeom prst="rect">
            <a:avLst/>
          </a:prstGeom>
          <a:noFill/>
        </p:spPr>
        <p:txBody>
          <a:bodyPr wrap="square" rtlCol="0">
            <a:spAutoFit/>
          </a:bodyPr>
          <a:lstStyle/>
          <a:p>
            <a:r>
              <a:rPr lang="en-GB" dirty="0" smtClean="0">
                <a:latin typeface="Candara" panose="020E0502030303020204" pitchFamily="34" charset="0"/>
              </a:rPr>
              <a:t>(Morrison &amp; Morrison, 2003)</a:t>
            </a:r>
            <a:endParaRPr lang="en-GB" dirty="0">
              <a:latin typeface="Candara" panose="020E0502030303020204" pitchFamily="34" charset="0"/>
            </a:endParaRPr>
          </a:p>
        </p:txBody>
      </p:sp>
      <p:sp>
        <p:nvSpPr>
          <p:cNvPr id="8" name="TextBox 7"/>
          <p:cNvSpPr txBox="1"/>
          <p:nvPr/>
        </p:nvSpPr>
        <p:spPr>
          <a:xfrm>
            <a:off x="4022034" y="4883106"/>
            <a:ext cx="5309616" cy="1569660"/>
          </a:xfrm>
          <a:prstGeom prst="rect">
            <a:avLst/>
          </a:prstGeom>
          <a:noFill/>
        </p:spPr>
        <p:txBody>
          <a:bodyPr wrap="square" rtlCol="0">
            <a:spAutoFit/>
          </a:bodyPr>
          <a:lstStyle/>
          <a:p>
            <a:pPr lvl="0" defTabSz="914400" fontAlgn="base">
              <a:spcAft>
                <a:spcPct val="0"/>
              </a:spcAft>
              <a:buClr>
                <a:srgbClr val="996666"/>
              </a:buClr>
              <a:buSzPct val="80000"/>
              <a:buFont typeface="Wingdings" panose="05000000000000000000" pitchFamily="2" charset="2"/>
              <a:buChar char="l"/>
            </a:pPr>
            <a:r>
              <a:rPr lang="en-GB" altLang="en-US" sz="1600" dirty="0" smtClean="0">
                <a:latin typeface="Candara" panose="020E0502030303020204" pitchFamily="34" charset="0"/>
              </a:rPr>
              <a:t>  Tested the relationship between measures of old-fashioned homonegativity (i.e., ATLG; </a:t>
            </a:r>
            <a:r>
              <a:rPr lang="en-GB" altLang="en-US" sz="1600" dirty="0" err="1" smtClean="0">
                <a:latin typeface="Candara" panose="020E0502030303020204" pitchFamily="34" charset="0"/>
              </a:rPr>
              <a:t>Herek</a:t>
            </a:r>
            <a:r>
              <a:rPr lang="en-GB" altLang="en-US" sz="1600" dirty="0" smtClean="0">
                <a:latin typeface="Candara" panose="020E0502030303020204" pitchFamily="34" charset="0"/>
              </a:rPr>
              <a:t>, 1994) and modern homonegativity (i.e., MHS-G)</a:t>
            </a:r>
          </a:p>
          <a:p>
            <a:pPr lvl="1" defTabSz="914400" fontAlgn="base">
              <a:spcAft>
                <a:spcPct val="0"/>
              </a:spcAft>
              <a:buClr>
                <a:srgbClr val="996666"/>
              </a:buClr>
              <a:buSzPct val="80000"/>
              <a:buFont typeface="Wingdings" panose="05000000000000000000" pitchFamily="2" charset="2"/>
              <a:buChar char="l"/>
            </a:pPr>
            <a:r>
              <a:rPr lang="en-GB" sz="1600" dirty="0" smtClean="0">
                <a:latin typeface="Candara" panose="020E0502030303020204" pitchFamily="34" charset="0"/>
              </a:rPr>
              <a:t> ATG scores tended to demonstrate floor effects</a:t>
            </a:r>
          </a:p>
          <a:p>
            <a:pPr lvl="1" defTabSz="914400" fontAlgn="base">
              <a:spcAft>
                <a:spcPct val="0"/>
              </a:spcAft>
              <a:buClr>
                <a:srgbClr val="996666"/>
              </a:buClr>
              <a:buSzPct val="80000"/>
              <a:buFont typeface="Wingdings" panose="05000000000000000000" pitchFamily="2" charset="2"/>
              <a:buChar char="l"/>
            </a:pPr>
            <a:r>
              <a:rPr lang="en-GB" sz="1600" dirty="0">
                <a:latin typeface="Candara" panose="020E0502030303020204" pitchFamily="34" charset="0"/>
              </a:rPr>
              <a:t> </a:t>
            </a:r>
            <a:r>
              <a:rPr lang="en-GB" sz="1600" dirty="0" smtClean="0">
                <a:latin typeface="Candara" panose="020E0502030303020204" pitchFamily="34" charset="0"/>
              </a:rPr>
              <a:t>Scores </a:t>
            </a:r>
            <a:r>
              <a:rPr lang="en-GB" sz="1600" dirty="0">
                <a:latin typeface="Candara" panose="020E0502030303020204" pitchFamily="34" charset="0"/>
              </a:rPr>
              <a:t>on the MHS significantly higher than ATG</a:t>
            </a:r>
          </a:p>
          <a:p>
            <a:pPr lvl="1" defTabSz="914400" fontAlgn="base">
              <a:spcAft>
                <a:spcPct val="0"/>
              </a:spcAft>
              <a:buClr>
                <a:srgbClr val="996666"/>
              </a:buClr>
              <a:buSzPct val="80000"/>
            </a:pPr>
            <a:endParaRPr lang="en-GB" sz="1600" dirty="0"/>
          </a:p>
        </p:txBody>
      </p:sp>
    </p:spTree>
    <p:extLst>
      <p:ext uri="{BB962C8B-B14F-4D97-AF65-F5344CB8AC3E}">
        <p14:creationId xmlns:p14="http://schemas.microsoft.com/office/powerpoint/2010/main" val="42293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D0EE392-3BE5-4E1B-ADE9-FD9DBB02B53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17FAC42A-9D13-480C-B76B-FEBE2F808DC8}"/>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E0DBCDEA-F22D-422F-A668-4DF6D446542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74B9D1E0-7106-4FFE-98C8-542944A68E74}"/>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D0A53AC0-EBB9-4594-B27B-F1DC9A3A04C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4FE07996-E3F1-44A9-9E8C-93E691F0301D}"/>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BBEE58D4-C38B-4465-9FBB-69CF96633D8F}"/>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22A3A420-D748-415D-A2FD-74AE42EA392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D278E9F0-5094-4760-8BF4-D3F2D2AAC26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AB4E704A-B65B-4BD2-94B0-9F703189FC2F}"/>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F1EAA8E1-8C43-4D7D-BFF6-B3904B8DD326}"/>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72DE6A42-7707-4F5C-94E0-EF451FD69D5B}"/>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8AAE8427-AAF1-4795-987D-B11E487556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C7A013DB-627D-4ABE-B719-DB2825F0B954}"/>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graphicEl>
                                              <a:dgm id="{97BC4563-2300-46F5-87B8-CEA7E371DD01}"/>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graphicEl>
                                              <a:dgm id="{96A7094E-6461-46B2-8D8C-E5FA966360F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6B6CD25B-63F3-48E3-86C6-1DC4516F69BA}"/>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graphicEl>
                                              <a:dgm id="{9F44302B-DDBC-40E5-AAE6-77BA29970F19}"/>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graphicEl>
                                              <a:dgm id="{AC5B0D6D-58B9-400E-BCEE-35747DD451B8}"/>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graphicEl>
                                              <a:dgm id="{50B97601-BB6D-4CF0-B49F-74B3FBA7D17A}"/>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graphicEl>
                                              <a:dgm id="{1EF67A97-C01E-40F0-AE03-C6EA2B9A7A2C}"/>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graphicEl>
                                              <a:dgm id="{F188B60C-9903-4897-AE51-6523E26B7C4E}"/>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graphicEl>
                                              <a:dgm id="{3A3A5F05-D7CF-4A7F-9B74-7EBFB6DF913C}"/>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graphicEl>
                                              <a:dgm id="{9460371A-B8C2-48B5-B326-24A892E56079}"/>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
                                            <p:graphicEl>
                                              <a:dgm id="{F09AC538-E69F-442A-A507-7456DF6E5FE7}"/>
                                            </p:graphic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
                                            <p:graphicEl>
                                              <a:dgm id="{64EE4BAE-D076-41CA-9633-4DBC8A45F30D}"/>
                                            </p:graphic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AtOnce"/>
        </p:bldSub>
      </p:bldGraphic>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9186"/>
            <a:ext cx="8229600" cy="1143000"/>
          </a:xfrm>
        </p:spPr>
        <p:txBody>
          <a:bodyPr/>
          <a:lstStyle/>
          <a:p>
            <a:r>
              <a:rPr lang="en-GB" dirty="0" smtClean="0"/>
              <a:t>Have things </a:t>
            </a:r>
            <a:r>
              <a:rPr lang="en-GB" dirty="0" err="1" smtClean="0"/>
              <a:t>imporved</a:t>
            </a:r>
            <a:r>
              <a:rPr lang="en-GB" dirty="0" smtClean="0"/>
              <a:t>?</a:t>
            </a:r>
            <a:endParaRPr lang="en-GB" dirty="0"/>
          </a:p>
        </p:txBody>
      </p:sp>
      <p:sp>
        <p:nvSpPr>
          <p:cNvPr id="3" name="Content Placeholder 2"/>
          <p:cNvSpPr>
            <a:spLocks noGrp="1"/>
          </p:cNvSpPr>
          <p:nvPr>
            <p:ph idx="1"/>
          </p:nvPr>
        </p:nvSpPr>
        <p:spPr>
          <a:xfrm>
            <a:off x="457200" y="1832186"/>
            <a:ext cx="5816600" cy="4249100"/>
          </a:xfrm>
        </p:spPr>
        <p:txBody>
          <a:bodyPr>
            <a:normAutofit fontScale="85000" lnSpcReduction="10000"/>
          </a:bodyPr>
          <a:lstStyle/>
          <a:p>
            <a:r>
              <a:rPr lang="en-GB" dirty="0" smtClean="0"/>
              <a:t>Research Evidence:</a:t>
            </a:r>
          </a:p>
          <a:p>
            <a:pPr lvl="1"/>
            <a:r>
              <a:rPr lang="en-GB" dirty="0"/>
              <a:t>Twenge, Sherman, and Wells (2016) – Considerable decrease in self-reported disapproval of homosexuality in North America between </a:t>
            </a:r>
            <a:r>
              <a:rPr lang="en-GB" dirty="0" smtClean="0"/>
              <a:t>1973-2014.</a:t>
            </a:r>
          </a:p>
          <a:p>
            <a:pPr lvl="1"/>
            <a:endParaRPr lang="en-GB" dirty="0"/>
          </a:p>
          <a:p>
            <a:pPr lvl="1"/>
            <a:r>
              <a:rPr lang="en-GB" dirty="0"/>
              <a:t>Andersen and </a:t>
            </a:r>
            <a:r>
              <a:rPr lang="en-GB" dirty="0" err="1"/>
              <a:t>Fetner</a:t>
            </a:r>
            <a:r>
              <a:rPr lang="en-GB" dirty="0"/>
              <a:t> (2008) – Decrease in self-reported disapproval of homosexuality in Canada between 1981 </a:t>
            </a:r>
            <a:r>
              <a:rPr lang="en-GB" dirty="0" smtClean="0"/>
              <a:t>– 2000.</a:t>
            </a:r>
          </a:p>
          <a:p>
            <a:pPr lvl="1"/>
            <a:endParaRPr lang="en-GB" dirty="0"/>
          </a:p>
          <a:p>
            <a:pPr lvl="1"/>
            <a:r>
              <a:rPr lang="en-GB" dirty="0"/>
              <a:t>McCormack (2013) – English schools/sixth-forms are no longer hostile environments for LGBT youth. People take pride in their gay-affirmative attitudes </a:t>
            </a:r>
            <a:endParaRPr lang="en-US" dirty="0"/>
          </a:p>
          <a:p>
            <a:pPr lvl="1"/>
            <a:endParaRPr lang="en-GB" dirty="0"/>
          </a:p>
        </p:txBody>
      </p:sp>
      <p:pic>
        <p:nvPicPr>
          <p:cNvPr id="7" name="Picture 2" descr="Book cover. The declining significance of homophobia&#10;https://images-na.ssl-images-amazon.com/images/I/51zHPuzs88L._SX331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575" y="2709609"/>
            <a:ext cx="2378509" cy="356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492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6786"/>
            <a:ext cx="8229600" cy="1143000"/>
          </a:xfrm>
        </p:spPr>
        <p:txBody>
          <a:bodyPr/>
          <a:lstStyle/>
          <a:p>
            <a:r>
              <a:rPr lang="en-US" dirty="0" smtClean="0"/>
              <a:t>Attitudinal data</a:t>
            </a:r>
            <a:endParaRPr lang="en-US" dirty="0"/>
          </a:p>
        </p:txBody>
      </p:sp>
      <p:sp>
        <p:nvSpPr>
          <p:cNvPr id="3" name="Content Placeholder 2"/>
          <p:cNvSpPr>
            <a:spLocks noGrp="1"/>
          </p:cNvSpPr>
          <p:nvPr>
            <p:ph idx="1"/>
          </p:nvPr>
        </p:nvSpPr>
        <p:spPr>
          <a:xfrm>
            <a:off x="457200" y="2608900"/>
            <a:ext cx="5394960" cy="3517264"/>
          </a:xfrm>
        </p:spPr>
        <p:txBody>
          <a:bodyPr/>
          <a:lstStyle/>
          <a:p>
            <a:pPr>
              <a:buClr>
                <a:srgbClr val="B08A42"/>
              </a:buClr>
            </a:pPr>
            <a:endParaRPr lang="en-US" dirty="0" smtClean="0">
              <a:latin typeface="Candara" panose="020E0502030303020204" pitchFamily="34" charset="0"/>
            </a:endParaRPr>
          </a:p>
          <a:p>
            <a:pPr lvl="1">
              <a:buClr>
                <a:srgbClr val="B08A42"/>
              </a:buClr>
            </a:pPr>
            <a:endParaRPr lang="en-US" dirty="0">
              <a:latin typeface="Candara" panose="020E0502030303020204" pitchFamily="34" charset="0"/>
            </a:endParaRPr>
          </a:p>
        </p:txBody>
      </p:sp>
      <p:sp>
        <p:nvSpPr>
          <p:cNvPr id="4" name="Content Placeholder 2"/>
          <p:cNvSpPr txBox="1">
            <a:spLocks/>
          </p:cNvSpPr>
          <p:nvPr/>
        </p:nvSpPr>
        <p:spPr>
          <a:xfrm>
            <a:off x="457200" y="1971135"/>
            <a:ext cx="7531100" cy="51535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714500" indent="-3429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171700" indent="-3429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14400" fontAlgn="base">
              <a:spcAft>
                <a:spcPct val="0"/>
              </a:spcAft>
              <a:buClr>
                <a:srgbClr val="996666"/>
              </a:buClr>
              <a:buSzPct val="80000"/>
              <a:buFont typeface="Wingdings" panose="05000000000000000000" pitchFamily="2" charset="2"/>
              <a:buChar char="l"/>
            </a:pPr>
            <a:r>
              <a:rPr lang="en-IE" altLang="en-US" sz="1800" dirty="0" smtClean="0">
                <a:latin typeface="Candara" panose="020E0502030303020204" pitchFamily="34" charset="0"/>
                <a:cs typeface="+mn-cs"/>
              </a:rPr>
              <a:t>American and Canadian researchers provided data indicating an amelioration in prejudice towards sexual minorities (</a:t>
            </a:r>
            <a:r>
              <a:rPr lang="en-IE" altLang="en-US" sz="1800" i="1" dirty="0" smtClean="0">
                <a:latin typeface="Candara" panose="020E0502030303020204" pitchFamily="34" charset="0"/>
                <a:cs typeface="+mn-cs"/>
              </a:rPr>
              <a:t>in its various guises</a:t>
            </a:r>
            <a:r>
              <a:rPr lang="en-IE" altLang="en-US" sz="1800" dirty="0" smtClean="0">
                <a:latin typeface="Candara" panose="020E0502030303020204" pitchFamily="34" charset="0"/>
                <a:cs typeface="+mn-cs"/>
              </a:rPr>
              <a:t>):</a:t>
            </a:r>
          </a:p>
          <a:p>
            <a:pPr lvl="1" defTabSz="914400" fontAlgn="base">
              <a:spcAft>
                <a:spcPct val="0"/>
              </a:spcAft>
              <a:buClr>
                <a:srgbClr val="996666"/>
              </a:buClr>
              <a:buSzPct val="80000"/>
              <a:buFont typeface="Wingdings" panose="05000000000000000000" pitchFamily="2" charset="2"/>
              <a:buChar char="l"/>
            </a:pPr>
            <a:r>
              <a:rPr lang="en-IE" altLang="en-US" sz="1600" dirty="0" smtClean="0">
                <a:latin typeface="Candara" panose="020E0502030303020204" pitchFamily="34" charset="0"/>
                <a:cs typeface="+mn-cs"/>
              </a:rPr>
              <a:t>For example, </a:t>
            </a:r>
            <a:r>
              <a:rPr lang="en-IE" altLang="en-US" sz="1600" dirty="0" err="1" smtClean="0">
                <a:latin typeface="Candara" panose="020E0502030303020204" pitchFamily="34" charset="0"/>
                <a:cs typeface="+mn-cs"/>
              </a:rPr>
              <a:t>Balanko</a:t>
            </a:r>
            <a:r>
              <a:rPr lang="en-IE" altLang="en-US" sz="1600" dirty="0" smtClean="0">
                <a:latin typeface="Candara" panose="020E0502030303020204" pitchFamily="34" charset="0"/>
                <a:cs typeface="+mn-cs"/>
              </a:rPr>
              <a:t> (1998) and Simon (1995) reported a downward trend in self-reported scores on the ATLG (</a:t>
            </a:r>
            <a:r>
              <a:rPr lang="en-IE" altLang="en-US" sz="1600" dirty="0" err="1" smtClean="0">
                <a:latin typeface="Candara" panose="020E0502030303020204" pitchFamily="34" charset="0"/>
                <a:cs typeface="+mn-cs"/>
              </a:rPr>
              <a:t>Herek</a:t>
            </a:r>
            <a:r>
              <a:rPr lang="en-IE" altLang="en-US" sz="1600" dirty="0" smtClean="0">
                <a:latin typeface="Candara" panose="020E0502030303020204" pitchFamily="34" charset="0"/>
                <a:cs typeface="+mn-cs"/>
              </a:rPr>
              <a:t>, 1994).</a:t>
            </a:r>
          </a:p>
          <a:p>
            <a:pPr lvl="1" defTabSz="914400" fontAlgn="base">
              <a:spcAft>
                <a:spcPct val="0"/>
              </a:spcAft>
              <a:buClr>
                <a:srgbClr val="996666"/>
              </a:buClr>
              <a:buSzPct val="80000"/>
              <a:buFont typeface="Wingdings" panose="05000000000000000000" pitchFamily="2" charset="2"/>
              <a:buChar char="l"/>
            </a:pPr>
            <a:endParaRPr lang="en-IE" altLang="en-US" sz="1600" dirty="0" smtClean="0">
              <a:latin typeface="Candara" panose="020E0502030303020204" pitchFamily="34" charset="0"/>
              <a:cs typeface="+mn-cs"/>
            </a:endParaRPr>
          </a:p>
          <a:p>
            <a:pPr lvl="1" defTabSz="914400" fontAlgn="base">
              <a:spcAft>
                <a:spcPct val="0"/>
              </a:spcAft>
              <a:buClr>
                <a:srgbClr val="996666"/>
              </a:buClr>
              <a:buSzPct val="80000"/>
              <a:buFont typeface="Wingdings" panose="05000000000000000000" pitchFamily="2" charset="2"/>
              <a:buChar char="l"/>
            </a:pPr>
            <a:r>
              <a:rPr lang="en-IE" altLang="en-US" sz="1600" dirty="0" err="1" smtClean="0">
                <a:latin typeface="Candara" panose="020E0502030303020204" pitchFamily="34" charset="0"/>
                <a:cs typeface="+mn-cs"/>
              </a:rPr>
              <a:t>Baunach</a:t>
            </a:r>
            <a:r>
              <a:rPr lang="en-IE" altLang="en-US" sz="1600" dirty="0" smtClean="0">
                <a:latin typeface="Candara" panose="020E0502030303020204" pitchFamily="34" charset="0"/>
                <a:cs typeface="+mn-cs"/>
              </a:rPr>
              <a:t> (2010) reports on a reversal in same-sex marriage attitudes from being omnipresent in 1988 to being geographically localised and directly influenced by key variables (e.g., being evangelical Christian) in 2010.</a:t>
            </a:r>
          </a:p>
          <a:p>
            <a:pPr lvl="1" defTabSz="914400" fontAlgn="base">
              <a:spcAft>
                <a:spcPct val="0"/>
              </a:spcAft>
              <a:buClr>
                <a:srgbClr val="996666"/>
              </a:buClr>
              <a:buSzPct val="80000"/>
              <a:buFont typeface="Wingdings" panose="05000000000000000000" pitchFamily="2" charset="2"/>
              <a:buChar char="l"/>
            </a:pPr>
            <a:endParaRPr lang="en-IE" altLang="en-US" sz="1600" dirty="0">
              <a:latin typeface="Candara" panose="020E0502030303020204" pitchFamily="34" charset="0"/>
              <a:cs typeface="+mn-cs"/>
            </a:endParaRPr>
          </a:p>
          <a:p>
            <a:pPr lvl="1" defTabSz="914400" fontAlgn="base">
              <a:spcAft>
                <a:spcPct val="0"/>
              </a:spcAft>
              <a:buClr>
                <a:srgbClr val="996666"/>
              </a:buClr>
              <a:buSzPct val="80000"/>
              <a:buFont typeface="Wingdings" panose="05000000000000000000" pitchFamily="2" charset="2"/>
              <a:buChar char="l"/>
            </a:pPr>
            <a:endParaRPr lang="en-IE" altLang="en-US" sz="1800" dirty="0">
              <a:latin typeface="Candara" panose="020E0502030303020204" pitchFamily="34" charset="0"/>
              <a:cs typeface="+mn-cs"/>
            </a:endParaRPr>
          </a:p>
          <a:p>
            <a:pPr>
              <a:buClr>
                <a:srgbClr val="B08A42"/>
              </a:buClr>
            </a:pPr>
            <a:endParaRPr lang="en-US" dirty="0" smtClean="0">
              <a:latin typeface="Candara" panose="020E0502030303020204" pitchFamily="34" charset="0"/>
            </a:endParaRPr>
          </a:p>
          <a:p>
            <a:pPr>
              <a:buClr>
                <a:srgbClr val="B08A42"/>
              </a:buClr>
            </a:pPr>
            <a:endParaRPr lang="en-US" dirty="0" smtClean="0">
              <a:latin typeface="Candara" panose="020E0502030303020204" pitchFamily="34" charset="0"/>
            </a:endParaRPr>
          </a:p>
          <a:p>
            <a:pPr>
              <a:buClr>
                <a:srgbClr val="B08A42"/>
              </a:buClr>
            </a:pPr>
            <a:endParaRPr lang="en-US" dirty="0">
              <a:latin typeface="Candara" panose="020E0502030303020204" pitchFamily="34" charset="0"/>
            </a:endParaRPr>
          </a:p>
        </p:txBody>
      </p:sp>
      <p:pic>
        <p:nvPicPr>
          <p:cNvPr id="9" name="Picture 2" descr="Decline graph&#10;http://cdn2.evangelismcoach.org/wp-content/uploads/decline_graph_bar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141" y="53081"/>
            <a:ext cx="1912744" cy="17867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977-2011 Trend: Do you think gay or lesbian relations between consenting adults should or should not be leg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28" y="4567187"/>
            <a:ext cx="3411908" cy="21967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orality of Gay/Lesbians Relations -- 2001-2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2200" y="4472747"/>
            <a:ext cx="3505200" cy="233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85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9186"/>
            <a:ext cx="8229600" cy="1143000"/>
          </a:xfrm>
        </p:spPr>
        <p:txBody>
          <a:bodyPr/>
          <a:lstStyle/>
          <a:p>
            <a:r>
              <a:rPr lang="en-GB" dirty="0" smtClean="0"/>
              <a:t>Stereotype Content </a:t>
            </a:r>
            <a:r>
              <a:rPr lang="en-GB" sz="2800" dirty="0" smtClean="0"/>
              <a:t>(Cuddy et al., 2009)</a:t>
            </a:r>
            <a:endParaRPr lang="en-GB" dirty="0"/>
          </a:p>
        </p:txBody>
      </p:sp>
      <p:pic>
        <p:nvPicPr>
          <p:cNvPr id="6" name="Picture 5" descr="Warmth vs competence "/>
          <p:cNvPicPr>
            <a:picLocks noChangeAspect="1"/>
          </p:cNvPicPr>
          <p:nvPr/>
        </p:nvPicPr>
        <p:blipFill>
          <a:blip r:embed="rId2"/>
          <a:stretch>
            <a:fillRect/>
          </a:stretch>
        </p:blipFill>
        <p:spPr>
          <a:xfrm>
            <a:off x="1359451" y="1722117"/>
            <a:ext cx="5887071" cy="4714809"/>
          </a:xfrm>
          <a:prstGeom prst="rect">
            <a:avLst/>
          </a:prstGeom>
        </p:spPr>
      </p:pic>
      <p:sp>
        <p:nvSpPr>
          <p:cNvPr id="7" name="Oval 6"/>
          <p:cNvSpPr/>
          <p:nvPr/>
        </p:nvSpPr>
        <p:spPr>
          <a:xfrm>
            <a:off x="4088295" y="3313044"/>
            <a:ext cx="967409" cy="34455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5368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819167"/>
            <a:ext cx="8788400" cy="1143000"/>
          </a:xfrm>
        </p:spPr>
        <p:txBody>
          <a:bodyPr/>
          <a:lstStyle/>
          <a:p>
            <a:r>
              <a:rPr lang="en-GB" dirty="0"/>
              <a:t>Bias Map </a:t>
            </a:r>
            <a:r>
              <a:rPr lang="en-GB" sz="3600" dirty="0" smtClean="0"/>
              <a:t>(Cuddy</a:t>
            </a:r>
            <a:r>
              <a:rPr lang="en-GB" sz="3600" dirty="0"/>
              <a:t>, </a:t>
            </a:r>
            <a:r>
              <a:rPr lang="en-GB" sz="3600" dirty="0" smtClean="0"/>
              <a:t>Fiske</a:t>
            </a:r>
            <a:r>
              <a:rPr lang="en-GB" sz="3600" dirty="0"/>
              <a:t>, &amp; </a:t>
            </a:r>
            <a:r>
              <a:rPr lang="en-GB" sz="3600" dirty="0" smtClean="0"/>
              <a:t>Glick</a:t>
            </a:r>
            <a:r>
              <a:rPr lang="en-GB" sz="3600" dirty="0"/>
              <a:t>, </a:t>
            </a:r>
            <a:r>
              <a:rPr lang="en-GB" sz="3600" dirty="0" smtClean="0"/>
              <a:t>2007)</a:t>
            </a:r>
            <a:endParaRPr lang="en-GB" dirty="0"/>
          </a:p>
        </p:txBody>
      </p:sp>
      <p:pic>
        <p:nvPicPr>
          <p:cNvPr id="5" name="Picture 4" descr="Warmth vs competence"/>
          <p:cNvPicPr>
            <a:picLocks noChangeAspect="1"/>
          </p:cNvPicPr>
          <p:nvPr/>
        </p:nvPicPr>
        <p:blipFill>
          <a:blip r:embed="rId2"/>
          <a:stretch>
            <a:fillRect/>
          </a:stretch>
        </p:blipFill>
        <p:spPr>
          <a:xfrm>
            <a:off x="1653381" y="1785617"/>
            <a:ext cx="6015037" cy="4895960"/>
          </a:xfrm>
          <a:prstGeom prst="rect">
            <a:avLst/>
          </a:prstGeom>
        </p:spPr>
      </p:pic>
    </p:spTree>
    <p:extLst>
      <p:ext uri="{BB962C8B-B14F-4D97-AF65-F5344CB8AC3E}">
        <p14:creationId xmlns:p14="http://schemas.microsoft.com/office/powerpoint/2010/main" val="3266474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Have things improved? </a:t>
            </a:r>
            <a:endParaRPr lang="en-GB" dirty="0"/>
          </a:p>
        </p:txBody>
      </p:sp>
      <p:pic>
        <p:nvPicPr>
          <p:cNvPr id="4" name="krEdqwLLASw" descr="Video"/>
          <p:cNvPicPr preferRelativeResize="0">
            <a:picLocks noGrp="1" noRot="1"/>
          </p:cNvPicPr>
          <p:nvPr>
            <p:ph idx="1"/>
            <a:videoFile r:link="rId1"/>
          </p:nvPr>
        </p:nvPicPr>
        <p:blipFill>
          <a:blip r:embed="rId3"/>
          <a:stretch>
            <a:fillRect/>
          </a:stretch>
        </p:blipFill>
        <p:spPr>
          <a:xfrm>
            <a:off x="1152525" y="2403686"/>
            <a:ext cx="6829425" cy="3964308"/>
          </a:xfrm>
          <a:prstGeom prst="rect">
            <a:avLst/>
          </a:prstGeom>
        </p:spPr>
      </p:pic>
    </p:spTree>
    <p:extLst>
      <p:ext uri="{BB962C8B-B14F-4D97-AF65-F5344CB8AC3E}">
        <p14:creationId xmlns:p14="http://schemas.microsoft.com/office/powerpoint/2010/main" val="3424608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Venn diagram"/>
          <p:cNvGraphicFramePr/>
          <p:nvPr>
            <p:extLst>
              <p:ext uri="{D42A27DB-BD31-4B8C-83A1-F6EECF244321}">
                <p14:modId xmlns:p14="http://schemas.microsoft.com/office/powerpoint/2010/main" val="2041952622"/>
              </p:ext>
            </p:extLst>
          </p:nvPr>
        </p:nvGraphicFramePr>
        <p:xfrm>
          <a:off x="1388165" y="1457738"/>
          <a:ext cx="6553201" cy="5227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6620" y="1457738"/>
            <a:ext cx="2557669" cy="1754326"/>
          </a:xfrm>
          <a:prstGeom prst="rect">
            <a:avLst/>
          </a:prstGeom>
          <a:solidFill>
            <a:schemeClr val="accent4">
              <a:lumMod val="75000"/>
            </a:schemeClr>
          </a:solidFill>
        </p:spPr>
        <p:txBody>
          <a:bodyPr wrap="square" rtlCol="0">
            <a:spAutoFit/>
          </a:bodyPr>
          <a:lstStyle/>
          <a:p>
            <a:r>
              <a:rPr lang="en-US" b="1" dirty="0" smtClean="0">
                <a:solidFill>
                  <a:schemeClr val="bg1"/>
                </a:solidFill>
              </a:rPr>
              <a:t>Adversarial </a:t>
            </a:r>
            <a:r>
              <a:rPr lang="en-US" b="1" dirty="0" err="1" smtClean="0">
                <a:solidFill>
                  <a:schemeClr val="bg1"/>
                </a:solidFill>
              </a:rPr>
              <a:t>Homoprejudice</a:t>
            </a:r>
            <a:r>
              <a:rPr lang="en-US" b="1" dirty="0" smtClean="0">
                <a:solidFill>
                  <a:schemeClr val="bg1"/>
                </a:solidFill>
              </a:rPr>
              <a:t>:</a:t>
            </a:r>
          </a:p>
          <a:p>
            <a:r>
              <a:rPr lang="en-US" b="1" dirty="0" smtClean="0">
                <a:solidFill>
                  <a:schemeClr val="bg1"/>
                </a:solidFill>
              </a:rPr>
              <a:t>envious </a:t>
            </a:r>
            <a:r>
              <a:rPr lang="en-US" b="1" dirty="0">
                <a:solidFill>
                  <a:schemeClr val="bg1"/>
                </a:solidFill>
              </a:rPr>
              <a:t>beliefs that gay men receive undeserved privileges as compared to heterosexuals</a:t>
            </a:r>
            <a:endParaRPr lang="en-GB" b="1" dirty="0">
              <a:solidFill>
                <a:schemeClr val="bg1"/>
              </a:solidFill>
            </a:endParaRPr>
          </a:p>
        </p:txBody>
      </p:sp>
      <p:sp>
        <p:nvSpPr>
          <p:cNvPr id="7" name="TextBox 6"/>
          <p:cNvSpPr txBox="1"/>
          <p:nvPr/>
        </p:nvSpPr>
        <p:spPr>
          <a:xfrm>
            <a:off x="7354956" y="554761"/>
            <a:ext cx="1789044" cy="2862322"/>
          </a:xfrm>
          <a:prstGeom prst="rect">
            <a:avLst/>
          </a:prstGeom>
          <a:solidFill>
            <a:schemeClr val="accent5">
              <a:lumMod val="75000"/>
            </a:schemeClr>
          </a:solidFill>
        </p:spPr>
        <p:txBody>
          <a:bodyPr wrap="square" rtlCol="0">
            <a:spAutoFit/>
          </a:bodyPr>
          <a:lstStyle/>
          <a:p>
            <a:r>
              <a:rPr lang="en-US" b="1" dirty="0" err="1" smtClean="0">
                <a:solidFill>
                  <a:schemeClr val="bg1"/>
                </a:solidFill>
              </a:rPr>
              <a:t>Romanticised</a:t>
            </a:r>
            <a:r>
              <a:rPr lang="en-US" b="1" dirty="0" smtClean="0">
                <a:solidFill>
                  <a:schemeClr val="bg1"/>
                </a:solidFill>
              </a:rPr>
              <a:t> </a:t>
            </a:r>
            <a:r>
              <a:rPr lang="en-US" b="1" dirty="0" err="1" smtClean="0">
                <a:solidFill>
                  <a:schemeClr val="bg1"/>
                </a:solidFill>
              </a:rPr>
              <a:t>Homoprejudice</a:t>
            </a:r>
            <a:r>
              <a:rPr lang="en-US" b="1" dirty="0" smtClean="0">
                <a:solidFill>
                  <a:schemeClr val="bg1"/>
                </a:solidFill>
              </a:rPr>
              <a:t>: a </a:t>
            </a:r>
            <a:r>
              <a:rPr lang="en-US" b="1" dirty="0">
                <a:solidFill>
                  <a:schemeClr val="bg1"/>
                </a:solidFill>
              </a:rPr>
              <a:t>benevolent component </a:t>
            </a:r>
            <a:r>
              <a:rPr lang="en-US" b="1" dirty="0" err="1">
                <a:solidFill>
                  <a:schemeClr val="bg1"/>
                </a:solidFill>
              </a:rPr>
              <a:t>characterised</a:t>
            </a:r>
            <a:r>
              <a:rPr lang="en-US" b="1" dirty="0">
                <a:solidFill>
                  <a:schemeClr val="bg1"/>
                </a:solidFill>
              </a:rPr>
              <a:t> by the </a:t>
            </a:r>
            <a:r>
              <a:rPr lang="en-US" b="1" dirty="0" err="1">
                <a:solidFill>
                  <a:schemeClr val="bg1"/>
                </a:solidFill>
              </a:rPr>
              <a:t>idealisation</a:t>
            </a:r>
            <a:r>
              <a:rPr lang="en-US" b="1" dirty="0">
                <a:solidFill>
                  <a:schemeClr val="bg1"/>
                </a:solidFill>
              </a:rPr>
              <a:t> of gay men based on prevailing stereotypes</a:t>
            </a:r>
            <a:endParaRPr lang="en-GB" b="1" dirty="0">
              <a:solidFill>
                <a:schemeClr val="bg1"/>
              </a:solidFill>
            </a:endParaRPr>
          </a:p>
        </p:txBody>
      </p:sp>
      <p:cxnSp>
        <p:nvCxnSpPr>
          <p:cNvPr id="11" name="Straight Arrow Connector 10"/>
          <p:cNvCxnSpPr/>
          <p:nvPr/>
        </p:nvCxnSpPr>
        <p:spPr>
          <a:xfrm>
            <a:off x="2517367" y="2378320"/>
            <a:ext cx="1094848" cy="783607"/>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069276" y="2077082"/>
            <a:ext cx="1345096" cy="748748"/>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473187" y="5116093"/>
            <a:ext cx="993913" cy="1157405"/>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5834268" y="5096828"/>
            <a:ext cx="1593576" cy="1157405"/>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354956" y="3995678"/>
            <a:ext cx="1789044" cy="2862322"/>
          </a:xfrm>
          <a:prstGeom prst="rect">
            <a:avLst/>
          </a:prstGeom>
          <a:solidFill>
            <a:schemeClr val="accent3">
              <a:lumMod val="75000"/>
            </a:schemeClr>
          </a:solidFill>
        </p:spPr>
        <p:txBody>
          <a:bodyPr wrap="square" rtlCol="0">
            <a:spAutoFit/>
          </a:bodyPr>
          <a:lstStyle/>
          <a:p>
            <a:pPr algn="ctr"/>
            <a:r>
              <a:rPr lang="en-US" b="1" dirty="0" smtClean="0">
                <a:solidFill>
                  <a:schemeClr val="bg1"/>
                </a:solidFill>
              </a:rPr>
              <a:t>Paternalistic </a:t>
            </a:r>
            <a:r>
              <a:rPr lang="en-US" b="1" dirty="0" err="1">
                <a:solidFill>
                  <a:schemeClr val="bg1"/>
                </a:solidFill>
              </a:rPr>
              <a:t>homoprejudice</a:t>
            </a:r>
            <a:r>
              <a:rPr lang="en-US" b="1" dirty="0">
                <a:solidFill>
                  <a:schemeClr val="bg1"/>
                </a:solidFill>
              </a:rPr>
              <a:t>, stifling and overbearingly sensitive attitudes </a:t>
            </a:r>
            <a:r>
              <a:rPr lang="en-US" b="1" dirty="0" smtClean="0">
                <a:solidFill>
                  <a:schemeClr val="bg1"/>
                </a:solidFill>
              </a:rPr>
              <a:t>make </a:t>
            </a:r>
            <a:r>
              <a:rPr lang="en-US" b="1" dirty="0">
                <a:solidFill>
                  <a:schemeClr val="bg1"/>
                </a:solidFill>
              </a:rPr>
              <a:t>gay men feel belittled, demeaned, and </a:t>
            </a:r>
            <a:r>
              <a:rPr lang="en-US" b="1" dirty="0" err="1" smtClean="0">
                <a:solidFill>
                  <a:schemeClr val="bg1"/>
                </a:solidFill>
              </a:rPr>
              <a:t>infantilised</a:t>
            </a:r>
            <a:endParaRPr lang="en-GB" b="1" dirty="0">
              <a:solidFill>
                <a:schemeClr val="bg1"/>
              </a:solidFill>
            </a:endParaRPr>
          </a:p>
        </p:txBody>
      </p:sp>
      <p:sp>
        <p:nvSpPr>
          <p:cNvPr id="9" name="TextBox 8"/>
          <p:cNvSpPr txBox="1"/>
          <p:nvPr/>
        </p:nvSpPr>
        <p:spPr>
          <a:xfrm>
            <a:off x="0" y="5026609"/>
            <a:ext cx="2557669" cy="1754326"/>
          </a:xfrm>
          <a:prstGeom prst="rect">
            <a:avLst/>
          </a:prstGeom>
          <a:solidFill>
            <a:schemeClr val="accent2">
              <a:lumMod val="75000"/>
            </a:schemeClr>
          </a:solidFill>
        </p:spPr>
        <p:txBody>
          <a:bodyPr wrap="square" rtlCol="0">
            <a:spAutoFit/>
          </a:bodyPr>
          <a:lstStyle/>
          <a:p>
            <a:pPr algn="ctr"/>
            <a:r>
              <a:rPr lang="en-GB" b="1" dirty="0" smtClean="0">
                <a:solidFill>
                  <a:schemeClr val="bg1"/>
                </a:solidFill>
              </a:rPr>
              <a:t>Repellent Homoprejudice</a:t>
            </a:r>
            <a:endParaRPr lang="en-GB" b="1" dirty="0">
              <a:solidFill>
                <a:schemeClr val="bg1"/>
              </a:solidFill>
            </a:endParaRPr>
          </a:p>
          <a:p>
            <a:pPr algn="ctr"/>
            <a:r>
              <a:rPr lang="en-US" b="1" dirty="0">
                <a:solidFill>
                  <a:schemeClr val="bg1"/>
                </a:solidFill>
              </a:rPr>
              <a:t>which expresses contempt, disgust, and moral indignation towards gay men</a:t>
            </a:r>
            <a:endParaRPr lang="en-GB" b="1" dirty="0">
              <a:solidFill>
                <a:schemeClr val="bg1"/>
              </a:solidFill>
            </a:endParaRPr>
          </a:p>
        </p:txBody>
      </p:sp>
      <p:cxnSp>
        <p:nvCxnSpPr>
          <p:cNvPr id="23" name="Straight Connector 22"/>
          <p:cNvCxnSpPr/>
          <p:nvPr/>
        </p:nvCxnSpPr>
        <p:spPr>
          <a:xfrm>
            <a:off x="3313043" y="4175625"/>
            <a:ext cx="2822714" cy="0"/>
          </a:xfrm>
          <a:prstGeom prst="line">
            <a:avLst/>
          </a:prstGeom>
          <a:ln w="666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724400" y="2869080"/>
            <a:ext cx="0" cy="2692601"/>
          </a:xfrm>
          <a:prstGeom prst="line">
            <a:avLst/>
          </a:prstGeom>
          <a:ln w="66675">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891118" y="554761"/>
            <a:ext cx="4141694" cy="646331"/>
          </a:xfrm>
          <a:prstGeom prst="rect">
            <a:avLst/>
          </a:prstGeom>
          <a:noFill/>
        </p:spPr>
        <p:txBody>
          <a:bodyPr wrap="square" rtlCol="0">
            <a:spAutoFit/>
          </a:bodyPr>
          <a:lstStyle/>
          <a:p>
            <a:r>
              <a:rPr lang="en-GB" dirty="0" smtClean="0">
                <a:solidFill>
                  <a:srgbClr val="0099FF"/>
                </a:solidFill>
                <a:latin typeface="Stag Medium" panose="02000603060000020004" pitchFamily="50" charset="0"/>
              </a:rPr>
              <a:t>Ambivalent </a:t>
            </a:r>
            <a:r>
              <a:rPr lang="en-GB" dirty="0" err="1" smtClean="0">
                <a:solidFill>
                  <a:srgbClr val="0099FF"/>
                </a:solidFill>
                <a:latin typeface="Stag Medium" panose="02000603060000020004" pitchFamily="50" charset="0"/>
              </a:rPr>
              <a:t>Homoprejudice</a:t>
            </a:r>
            <a:r>
              <a:rPr lang="en-GB" dirty="0" smtClean="0">
                <a:solidFill>
                  <a:srgbClr val="0099FF"/>
                </a:solidFill>
                <a:latin typeface="Stag Medium" panose="02000603060000020004" pitchFamily="50" charset="0"/>
              </a:rPr>
              <a:t> Theory</a:t>
            </a:r>
          </a:p>
          <a:p>
            <a:pPr algn="ctr"/>
            <a:r>
              <a:rPr lang="en-GB" dirty="0" smtClean="0">
                <a:solidFill>
                  <a:srgbClr val="0099FF"/>
                </a:solidFill>
                <a:latin typeface="Stag Medium" panose="02000603060000020004" pitchFamily="50" charset="0"/>
              </a:rPr>
              <a:t>Brooks et al., (Submitted)</a:t>
            </a:r>
            <a:endParaRPr lang="en-GB" dirty="0">
              <a:solidFill>
                <a:srgbClr val="0099FF"/>
              </a:solidFill>
              <a:latin typeface="Stag Medium" panose="02000603060000020004" pitchFamily="50" charset="0"/>
            </a:endParaRPr>
          </a:p>
        </p:txBody>
      </p:sp>
    </p:spTree>
    <p:extLst>
      <p:ext uri="{BB962C8B-B14F-4D97-AF65-F5344CB8AC3E}">
        <p14:creationId xmlns:p14="http://schemas.microsoft.com/office/powerpoint/2010/main" val="211178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835B321-BC6C-4A83-8CC1-FECBCD0848D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5B6DC67A-4B83-4B28-9035-5C0A94CD0B8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FBC4B9BB-5416-45F8-A950-9C7BCA7D490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3E2EDC0B-1294-4239-8399-C7D2F1A1C6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rev="1"/>
        </p:bldSub>
      </p:bldGraphic>
      <p:bldP spid="5"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Lecture</a:t>
            </a:r>
            <a:endParaRPr lang="en-US" dirty="0"/>
          </a:p>
        </p:txBody>
      </p:sp>
      <p:sp>
        <p:nvSpPr>
          <p:cNvPr id="3" name="Content Placeholder 2"/>
          <p:cNvSpPr>
            <a:spLocks noGrp="1"/>
          </p:cNvSpPr>
          <p:nvPr>
            <p:ph idx="1"/>
          </p:nvPr>
        </p:nvSpPr>
        <p:spPr>
          <a:xfrm>
            <a:off x="457200" y="2403686"/>
            <a:ext cx="8229600" cy="3979790"/>
          </a:xfrm>
        </p:spPr>
        <p:txBody>
          <a:bodyPr>
            <a:normAutofit/>
          </a:bodyPr>
          <a:lstStyle/>
          <a:p>
            <a:r>
              <a:rPr lang="en-US" dirty="0" smtClean="0"/>
              <a:t>Lecture Outline</a:t>
            </a:r>
          </a:p>
          <a:p>
            <a:pPr lvl="1"/>
            <a:r>
              <a:rPr lang="en-US" dirty="0"/>
              <a:t>Consider some of the socio-cultural issues surrounding sexual minorities.</a:t>
            </a:r>
          </a:p>
          <a:p>
            <a:pPr lvl="1"/>
            <a:r>
              <a:rPr lang="en-US" dirty="0"/>
              <a:t>Examine data that indicates a change in attitudinal perceptions of sexual minorities.</a:t>
            </a:r>
          </a:p>
          <a:p>
            <a:pPr lvl="1"/>
            <a:r>
              <a:rPr lang="en-US" dirty="0"/>
              <a:t>Examine the concept of the ‘Pink-Pound’, assess its validity and consider its relation to identity and consumption</a:t>
            </a:r>
          </a:p>
          <a:p>
            <a:pPr lvl="1"/>
            <a:r>
              <a:rPr lang="en-US" dirty="0"/>
              <a:t>Examine the limitations of this concept and evaluate the extent to which it is generalizable.</a:t>
            </a:r>
          </a:p>
        </p:txBody>
      </p:sp>
      <p:pic>
        <p:nvPicPr>
          <p:cNvPr id="4098" name="Picture 2" descr="Trail map&#10;http://www.pd4pic.com/images/scroll-simple-map-cartoon-template-compass-ro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9979" y="355600"/>
            <a:ext cx="2776821" cy="240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8273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Pink </a:t>
            </a:r>
            <a:r>
              <a:rPr lang="en-GB" dirty="0"/>
              <a:t>P</a:t>
            </a:r>
            <a:r>
              <a:rPr lang="en-GB" dirty="0" smtClean="0"/>
              <a:t>ound</a:t>
            </a:r>
            <a:endParaRPr lang="en-GB" dirty="0"/>
          </a:p>
        </p:txBody>
      </p:sp>
      <p:sp>
        <p:nvSpPr>
          <p:cNvPr id="3" name="Content Placeholder 2"/>
          <p:cNvSpPr>
            <a:spLocks noGrp="1"/>
          </p:cNvSpPr>
          <p:nvPr>
            <p:ph idx="1"/>
          </p:nvPr>
        </p:nvSpPr>
        <p:spPr>
          <a:xfrm>
            <a:off x="457199" y="2608899"/>
            <a:ext cx="6000751" cy="4163375"/>
          </a:xfrm>
        </p:spPr>
        <p:txBody>
          <a:bodyPr>
            <a:normAutofit/>
          </a:bodyPr>
          <a:lstStyle/>
          <a:p>
            <a:r>
              <a:rPr lang="en-GB" dirty="0" smtClean="0"/>
              <a:t>What is it?</a:t>
            </a:r>
          </a:p>
          <a:p>
            <a:pPr lvl="1"/>
            <a:r>
              <a:rPr lang="en-US" sz="2000" dirty="0" smtClean="0"/>
              <a:t>The belief that LGBT </a:t>
            </a:r>
            <a:r>
              <a:rPr lang="en-US" sz="2000" dirty="0"/>
              <a:t>people and households are </a:t>
            </a:r>
            <a:r>
              <a:rPr lang="en-US" sz="2000" dirty="0" smtClean="0"/>
              <a:t>prosperous, with </a:t>
            </a:r>
            <a:r>
              <a:rPr lang="en-US" sz="2000" dirty="0"/>
              <a:t>an extensive disposable income which allows them to afford an </a:t>
            </a:r>
            <a:r>
              <a:rPr lang="en-US" sz="2000" dirty="0" smtClean="0"/>
              <a:t>abundant range </a:t>
            </a:r>
            <a:r>
              <a:rPr lang="en-US" sz="2000" dirty="0"/>
              <a:t>of luxuries, often referred to in the UK as the “pink pound</a:t>
            </a:r>
            <a:r>
              <a:rPr lang="en-US" sz="2000" dirty="0" smtClean="0"/>
              <a:t>” (Matthews &amp; </a:t>
            </a:r>
            <a:r>
              <a:rPr lang="en-US" sz="2000" dirty="0" err="1" smtClean="0"/>
              <a:t>Besemer</a:t>
            </a:r>
            <a:r>
              <a:rPr lang="en-US" sz="2000" dirty="0" smtClean="0"/>
              <a:t>, 2015).</a:t>
            </a:r>
          </a:p>
          <a:p>
            <a:pPr lvl="1"/>
            <a:endParaRPr lang="en-US" sz="2000" dirty="0" smtClean="0"/>
          </a:p>
          <a:p>
            <a:pPr lvl="1"/>
            <a:r>
              <a:rPr lang="en-US" sz="2000" dirty="0" smtClean="0"/>
              <a:t>An associated concept is that applied to the gentrification of urban areas by predominantly same-sex oriented individuals, colloquially referred to as ‘</a:t>
            </a:r>
            <a:r>
              <a:rPr lang="en-US" sz="2000" dirty="0" err="1" smtClean="0"/>
              <a:t>gaybourhoods</a:t>
            </a:r>
            <a:r>
              <a:rPr lang="en-US" sz="2000" dirty="0" smtClean="0"/>
              <a:t>’.</a:t>
            </a:r>
            <a:endParaRPr lang="en-GB" sz="2000" dirty="0"/>
          </a:p>
        </p:txBody>
      </p:sp>
      <p:pic>
        <p:nvPicPr>
          <p:cNvPr id="1026" name="Picture 2" descr="Image result for The pink p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1" y="1260686"/>
            <a:ext cx="2755899" cy="1083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an Francisco"/>
          <p:cNvPicPr>
            <a:picLocks noChangeAspect="1"/>
          </p:cNvPicPr>
          <p:nvPr/>
        </p:nvPicPr>
        <p:blipFill>
          <a:blip r:embed="rId3"/>
          <a:stretch>
            <a:fillRect/>
          </a:stretch>
        </p:blipFill>
        <p:spPr>
          <a:xfrm>
            <a:off x="6267450" y="3890962"/>
            <a:ext cx="2590800" cy="1762125"/>
          </a:xfrm>
          <a:prstGeom prst="rect">
            <a:avLst/>
          </a:prstGeom>
        </p:spPr>
      </p:pic>
    </p:spTree>
    <p:extLst>
      <p:ext uri="{BB962C8B-B14F-4D97-AF65-F5344CB8AC3E}">
        <p14:creationId xmlns:p14="http://schemas.microsoft.com/office/powerpoint/2010/main" val="1764919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Beveridge</a:t>
            </a:r>
            <a:r>
              <a:rPr lang="en-GB" dirty="0" smtClean="0"/>
              <a:t> (2015; FT)</a:t>
            </a:r>
            <a:endParaRPr lang="en-GB" dirty="0"/>
          </a:p>
        </p:txBody>
      </p:sp>
      <p:sp>
        <p:nvSpPr>
          <p:cNvPr id="3" name="Content Placeholder 2"/>
          <p:cNvSpPr>
            <a:spLocks noGrp="1"/>
          </p:cNvSpPr>
          <p:nvPr>
            <p:ph idx="1"/>
          </p:nvPr>
        </p:nvSpPr>
        <p:spPr/>
        <p:txBody>
          <a:bodyPr/>
          <a:lstStyle/>
          <a:p>
            <a:r>
              <a:rPr lang="en-GB" dirty="0" smtClean="0"/>
              <a:t>The Pink Pound</a:t>
            </a:r>
          </a:p>
          <a:p>
            <a:pPr lvl="1"/>
            <a:r>
              <a:rPr lang="en-GB" dirty="0" smtClean="0"/>
              <a:t>Estimated to be worth £6 Billion per annum to the British economy</a:t>
            </a:r>
          </a:p>
          <a:p>
            <a:pPr lvl="1"/>
            <a:r>
              <a:rPr lang="en-GB" dirty="0" smtClean="0"/>
              <a:t>Reinforced by the DINK acronym (Double Income/No Kids)</a:t>
            </a:r>
          </a:p>
          <a:p>
            <a:pPr lvl="1"/>
            <a:r>
              <a:rPr lang="en-GB" dirty="0" smtClean="0"/>
              <a:t>Lack of clarity as to the actual size of this market</a:t>
            </a:r>
          </a:p>
          <a:p>
            <a:pPr lvl="2"/>
            <a:r>
              <a:rPr lang="en-GB" dirty="0" smtClean="0"/>
              <a:t>Generalised figure of 1:10 identify as LGB</a:t>
            </a:r>
          </a:p>
          <a:p>
            <a:pPr lvl="2"/>
            <a:r>
              <a:rPr lang="en-GB" dirty="0" smtClean="0"/>
              <a:t>Official ONS statistics suggest a figure closer to 1.7% (N =  150,000)</a:t>
            </a:r>
            <a:endParaRPr lang="en-GB" dirty="0"/>
          </a:p>
        </p:txBody>
      </p:sp>
      <p:pic>
        <p:nvPicPr>
          <p:cNvPr id="4" name="Picture 2" descr="Image result for The pink p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1" y="1260686"/>
            <a:ext cx="2755899" cy="108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844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Pink </a:t>
            </a:r>
            <a:r>
              <a:rPr lang="en-GB" dirty="0"/>
              <a:t>P</a:t>
            </a:r>
            <a:r>
              <a:rPr lang="en-GB" dirty="0" smtClean="0"/>
              <a:t>ound</a:t>
            </a:r>
            <a:endParaRPr lang="en-GB" dirty="0"/>
          </a:p>
        </p:txBody>
      </p:sp>
      <p:sp>
        <p:nvSpPr>
          <p:cNvPr id="3" name="Content Placeholder 2"/>
          <p:cNvSpPr>
            <a:spLocks noGrp="1"/>
          </p:cNvSpPr>
          <p:nvPr>
            <p:ph idx="1"/>
          </p:nvPr>
        </p:nvSpPr>
        <p:spPr>
          <a:xfrm>
            <a:off x="457199" y="2608899"/>
            <a:ext cx="6000751" cy="4163375"/>
          </a:xfrm>
        </p:spPr>
        <p:txBody>
          <a:bodyPr>
            <a:normAutofit/>
          </a:bodyPr>
          <a:lstStyle/>
          <a:p>
            <a:r>
              <a:rPr lang="en-GB" dirty="0" smtClean="0"/>
              <a:t>What is it?</a:t>
            </a:r>
          </a:p>
          <a:p>
            <a:pPr lvl="1"/>
            <a:r>
              <a:rPr lang="en-US" sz="2000" dirty="0" smtClean="0"/>
              <a:t>The belief that LGBT </a:t>
            </a:r>
            <a:r>
              <a:rPr lang="en-US" sz="2000" dirty="0"/>
              <a:t>people and households are </a:t>
            </a:r>
            <a:r>
              <a:rPr lang="en-US" sz="2000" dirty="0" smtClean="0"/>
              <a:t>prosperous, with </a:t>
            </a:r>
            <a:r>
              <a:rPr lang="en-US" sz="2000" dirty="0"/>
              <a:t>an extensive disposable income which allows them to afford an </a:t>
            </a:r>
            <a:r>
              <a:rPr lang="en-US" sz="2000" dirty="0" smtClean="0"/>
              <a:t>abundant range </a:t>
            </a:r>
            <a:r>
              <a:rPr lang="en-US" sz="2000" dirty="0"/>
              <a:t>of luxuries, often referred to in the UK as the “pink pound</a:t>
            </a:r>
            <a:r>
              <a:rPr lang="en-US" sz="2000" dirty="0" smtClean="0"/>
              <a:t>” (Matthews &amp; </a:t>
            </a:r>
            <a:r>
              <a:rPr lang="en-US" sz="2000" dirty="0" err="1" smtClean="0"/>
              <a:t>Besemer</a:t>
            </a:r>
            <a:r>
              <a:rPr lang="en-US" sz="2000" dirty="0" smtClean="0"/>
              <a:t>, 2015).</a:t>
            </a:r>
          </a:p>
          <a:p>
            <a:pPr lvl="1"/>
            <a:endParaRPr lang="en-US" sz="2000" dirty="0" smtClean="0"/>
          </a:p>
          <a:p>
            <a:pPr lvl="1"/>
            <a:r>
              <a:rPr lang="en-US" sz="2000" dirty="0" smtClean="0"/>
              <a:t>An associated concept is that applied to the gentrification of urban areas by predominantly same-sex oriented individuals, colloquially referred to as ‘</a:t>
            </a:r>
            <a:r>
              <a:rPr lang="en-US" sz="2000" dirty="0" err="1" smtClean="0"/>
              <a:t>gaybourhoods</a:t>
            </a:r>
            <a:r>
              <a:rPr lang="en-US" sz="2000" dirty="0" smtClean="0"/>
              <a:t>’.</a:t>
            </a:r>
            <a:endParaRPr lang="en-GB" sz="2000" dirty="0"/>
          </a:p>
        </p:txBody>
      </p:sp>
      <p:pic>
        <p:nvPicPr>
          <p:cNvPr id="1026" name="Picture 2" descr="Image result for The pink p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1" y="1260686"/>
            <a:ext cx="2755899" cy="1083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an Francisco"/>
          <p:cNvPicPr>
            <a:picLocks noChangeAspect="1"/>
          </p:cNvPicPr>
          <p:nvPr/>
        </p:nvPicPr>
        <p:blipFill>
          <a:blip r:embed="rId3"/>
          <a:stretch>
            <a:fillRect/>
          </a:stretch>
        </p:blipFill>
        <p:spPr>
          <a:xfrm>
            <a:off x="6267450" y="3890962"/>
            <a:ext cx="2590800" cy="1762125"/>
          </a:xfrm>
          <a:prstGeom prst="rect">
            <a:avLst/>
          </a:prstGeom>
        </p:spPr>
      </p:pic>
    </p:spTree>
    <p:extLst>
      <p:ext uri="{BB962C8B-B14F-4D97-AF65-F5344CB8AC3E}">
        <p14:creationId xmlns:p14="http://schemas.microsoft.com/office/powerpoint/2010/main" val="30776331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Pink </a:t>
            </a:r>
            <a:r>
              <a:rPr lang="en-GB" dirty="0"/>
              <a:t>P</a:t>
            </a:r>
            <a:r>
              <a:rPr lang="en-GB" dirty="0" smtClean="0"/>
              <a:t>ound</a:t>
            </a:r>
            <a:endParaRPr lang="en-GB" dirty="0"/>
          </a:p>
        </p:txBody>
      </p:sp>
      <p:sp>
        <p:nvSpPr>
          <p:cNvPr id="3" name="Content Placeholder 2"/>
          <p:cNvSpPr>
            <a:spLocks noGrp="1"/>
          </p:cNvSpPr>
          <p:nvPr>
            <p:ph idx="1"/>
          </p:nvPr>
        </p:nvSpPr>
        <p:spPr>
          <a:xfrm>
            <a:off x="457199" y="2608899"/>
            <a:ext cx="6000751" cy="4163375"/>
          </a:xfrm>
        </p:spPr>
        <p:txBody>
          <a:bodyPr>
            <a:normAutofit/>
          </a:bodyPr>
          <a:lstStyle/>
          <a:p>
            <a:r>
              <a:rPr lang="en-GB" dirty="0" smtClean="0"/>
              <a:t>A significant market?</a:t>
            </a:r>
          </a:p>
          <a:p>
            <a:pPr lvl="1"/>
            <a:r>
              <a:rPr lang="en-US" sz="2000" dirty="0" smtClean="0"/>
              <a:t>Companies and manufacturers have acknowledged the potential opportunities that exist in targeting sexual minority consumers.</a:t>
            </a:r>
          </a:p>
          <a:p>
            <a:pPr lvl="1"/>
            <a:endParaRPr lang="en-US" sz="2000" dirty="0" smtClean="0"/>
          </a:p>
          <a:p>
            <a:pPr lvl="1"/>
            <a:r>
              <a:rPr lang="en-US" sz="2000" dirty="0" smtClean="0"/>
              <a:t>As a product target, they offer a niche sector of consumers for whom certain products are desirable and advertisements can be aimed at, purely on the basis of their sexual orientation identity.</a:t>
            </a:r>
          </a:p>
          <a:p>
            <a:pPr lvl="1"/>
            <a:endParaRPr lang="en-US" sz="2000"/>
          </a:p>
          <a:p>
            <a:pPr lvl="1"/>
            <a:endParaRPr lang="en-US" sz="2000" dirty="0" smtClean="0"/>
          </a:p>
        </p:txBody>
      </p:sp>
      <p:pic>
        <p:nvPicPr>
          <p:cNvPr id="1026" name="Picture 2" descr="Image result for The pink p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1" y="1260686"/>
            <a:ext cx="2755899" cy="1083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an Francisco"/>
          <p:cNvPicPr>
            <a:picLocks noChangeAspect="1"/>
          </p:cNvPicPr>
          <p:nvPr/>
        </p:nvPicPr>
        <p:blipFill>
          <a:blip r:embed="rId3"/>
          <a:stretch>
            <a:fillRect/>
          </a:stretch>
        </p:blipFill>
        <p:spPr>
          <a:xfrm>
            <a:off x="6267450" y="3890962"/>
            <a:ext cx="2590800" cy="1762125"/>
          </a:xfrm>
          <a:prstGeom prst="rect">
            <a:avLst/>
          </a:prstGeom>
        </p:spPr>
      </p:pic>
    </p:spTree>
    <p:extLst>
      <p:ext uri="{BB962C8B-B14F-4D97-AF65-F5344CB8AC3E}">
        <p14:creationId xmlns:p14="http://schemas.microsoft.com/office/powerpoint/2010/main" val="661597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125"/>
            <a:ext cx="8229600" cy="1143000"/>
          </a:xfrm>
        </p:spPr>
        <p:txBody>
          <a:bodyPr/>
          <a:lstStyle/>
          <a:p>
            <a:r>
              <a:rPr lang="en-GB" dirty="0" smtClean="0"/>
              <a:t>Consumer Examples</a:t>
            </a:r>
            <a:endParaRPr lang="en-GB" dirty="0"/>
          </a:p>
        </p:txBody>
      </p:sp>
      <p:pic>
        <p:nvPicPr>
          <p:cNvPr id="2050" name="Picture 2" descr="Image result for Absolute Out and Absolute Pride vod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60" y="2724917"/>
            <a:ext cx="3048001" cy="3048001"/>
          </a:xfrm>
          <a:prstGeom prst="rect">
            <a:avLst/>
          </a:prstGeom>
          <a:noFill/>
          <a:extLst>
            <a:ext uri="{909E8E84-426E-40DD-AFC4-6F175D3DCCD1}">
              <a14:hiddenFill xmlns:a14="http://schemas.microsoft.com/office/drawing/2010/main">
                <a:solidFill>
                  <a:srgbClr val="FFFFFF"/>
                </a:solidFill>
              </a14:hiddenFill>
            </a:ext>
          </a:extLst>
        </p:spPr>
      </p:pic>
      <p:pic>
        <p:nvPicPr>
          <p:cNvPr id="4" name="c33dTK7nUqo" descr="Video"/>
          <p:cNvPicPr>
            <a:picLocks noRot="1" noChangeAspect="1"/>
          </p:cNvPicPr>
          <p:nvPr>
            <a:videoFile r:link="rId1"/>
          </p:nvPr>
        </p:nvPicPr>
        <p:blipFill>
          <a:blip r:embed="rId5"/>
          <a:stretch>
            <a:fillRect/>
          </a:stretch>
        </p:blipFill>
        <p:spPr>
          <a:xfrm>
            <a:off x="4767309" y="1966405"/>
            <a:ext cx="3743632" cy="2087204"/>
          </a:xfrm>
          <a:prstGeom prst="rect">
            <a:avLst/>
          </a:prstGeom>
        </p:spPr>
      </p:pic>
      <p:pic>
        <p:nvPicPr>
          <p:cNvPr id="3" name="2Ky928CCc1Y" descr="Video"/>
          <p:cNvPicPr>
            <a:picLocks noRot="1" noChangeAspect="1"/>
          </p:cNvPicPr>
          <p:nvPr>
            <a:videoFile r:link="rId2"/>
          </p:nvPr>
        </p:nvPicPr>
        <p:blipFill>
          <a:blip r:embed="rId5"/>
          <a:stretch>
            <a:fillRect/>
          </a:stretch>
        </p:blipFill>
        <p:spPr>
          <a:xfrm>
            <a:off x="4767309" y="4169018"/>
            <a:ext cx="3743632" cy="2187394"/>
          </a:xfrm>
          <a:prstGeom prst="rect">
            <a:avLst/>
          </a:prstGeom>
        </p:spPr>
      </p:pic>
    </p:spTree>
    <p:extLst>
      <p:ext uri="{BB962C8B-B14F-4D97-AF65-F5344CB8AC3E}">
        <p14:creationId xmlns:p14="http://schemas.microsoft.com/office/powerpoint/2010/main" val="590654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Pink Pound</a:t>
            </a:r>
            <a:endParaRPr lang="en-US" dirty="0"/>
          </a:p>
        </p:txBody>
      </p:sp>
      <p:sp>
        <p:nvSpPr>
          <p:cNvPr id="3" name="Content Placeholder 2"/>
          <p:cNvSpPr>
            <a:spLocks noGrp="1"/>
          </p:cNvSpPr>
          <p:nvPr>
            <p:ph idx="1"/>
          </p:nvPr>
        </p:nvSpPr>
        <p:spPr/>
        <p:txBody>
          <a:bodyPr>
            <a:normAutofit lnSpcReduction="10000"/>
          </a:bodyPr>
          <a:lstStyle/>
          <a:p>
            <a:r>
              <a:rPr lang="en-US" dirty="0" smtClean="0"/>
              <a:t>Research evidence:</a:t>
            </a:r>
          </a:p>
          <a:p>
            <a:pPr lvl="1"/>
            <a:r>
              <a:rPr lang="en-US" dirty="0"/>
              <a:t>Fugate (1993) contended that the gay and </a:t>
            </a:r>
            <a:r>
              <a:rPr lang="en-US" dirty="0" smtClean="0"/>
              <a:t>lesbian market </a:t>
            </a:r>
            <a:r>
              <a:rPr lang="en-US" dirty="0"/>
              <a:t>did not present a commercially viable </a:t>
            </a:r>
            <a:r>
              <a:rPr lang="en-US" dirty="0" smtClean="0"/>
              <a:t>market segment.</a:t>
            </a:r>
          </a:p>
          <a:p>
            <a:pPr marL="457200" lvl="1" indent="0">
              <a:buNone/>
            </a:pPr>
            <a:endParaRPr lang="en-US" dirty="0" smtClean="0"/>
          </a:p>
          <a:p>
            <a:pPr lvl="1"/>
            <a:r>
              <a:rPr lang="en-US" dirty="0" err="1"/>
              <a:t>E</a:t>
            </a:r>
            <a:r>
              <a:rPr lang="en-US" dirty="0" err="1" smtClean="0"/>
              <a:t>naloza</a:t>
            </a:r>
            <a:r>
              <a:rPr lang="en-US" dirty="0" smtClean="0"/>
              <a:t> </a:t>
            </a:r>
            <a:r>
              <a:rPr lang="en-US" dirty="0"/>
              <a:t>(1996) asserts that the gay and lesbian </a:t>
            </a:r>
            <a:r>
              <a:rPr lang="en-US" dirty="0" smtClean="0"/>
              <a:t>market is </a:t>
            </a:r>
            <a:r>
              <a:rPr lang="en-US" dirty="0"/>
              <a:t>indeed worthwhile. Moreover, she delineates the </a:t>
            </a:r>
            <a:r>
              <a:rPr lang="en-US" dirty="0" smtClean="0"/>
              <a:t>significance </a:t>
            </a:r>
            <a:r>
              <a:rPr lang="en-US" dirty="0"/>
              <a:t>of exploring the </a:t>
            </a:r>
            <a:r>
              <a:rPr lang="en-US" dirty="0" smtClean="0"/>
              <a:t>relationship </a:t>
            </a:r>
            <a:r>
              <a:rPr lang="en-US" dirty="0"/>
              <a:t>of the gay and </a:t>
            </a:r>
            <a:r>
              <a:rPr lang="en-US" dirty="0" smtClean="0"/>
              <a:t>lesbian market </a:t>
            </a:r>
            <a:r>
              <a:rPr lang="en-US" dirty="0"/>
              <a:t>and the gay-rights social movement</a:t>
            </a:r>
            <a:r>
              <a:rPr lang="en-US" dirty="0" smtClean="0"/>
              <a:t>.</a:t>
            </a:r>
          </a:p>
          <a:p>
            <a:pPr lvl="2"/>
            <a:r>
              <a:rPr lang="en-US" dirty="0" smtClean="0"/>
              <a:t>The question at this juncture is why?</a:t>
            </a:r>
            <a:endParaRPr lang="en-US" dirty="0"/>
          </a:p>
          <a:p>
            <a:pPr lvl="1"/>
            <a:endParaRPr lang="en-US" dirty="0"/>
          </a:p>
          <a:p>
            <a:pPr lvl="1"/>
            <a:endParaRPr lang="en-US" dirty="0"/>
          </a:p>
        </p:txBody>
      </p:sp>
      <p:pic>
        <p:nvPicPr>
          <p:cNvPr id="4" name="Picture 2" descr="Image result for The pink p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1" y="1260686"/>
            <a:ext cx="2755899" cy="108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154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Pink Pound</a:t>
            </a:r>
            <a:endParaRPr lang="en-US" dirty="0"/>
          </a:p>
        </p:txBody>
      </p:sp>
      <p:sp>
        <p:nvSpPr>
          <p:cNvPr id="3" name="Content Placeholder 2"/>
          <p:cNvSpPr>
            <a:spLocks noGrp="1"/>
          </p:cNvSpPr>
          <p:nvPr>
            <p:ph idx="1"/>
          </p:nvPr>
        </p:nvSpPr>
        <p:spPr>
          <a:xfrm>
            <a:off x="457200" y="2608899"/>
            <a:ext cx="8229600" cy="4054947"/>
          </a:xfrm>
        </p:spPr>
        <p:txBody>
          <a:bodyPr>
            <a:normAutofit fontScale="92500"/>
          </a:bodyPr>
          <a:lstStyle/>
          <a:p>
            <a:r>
              <a:rPr lang="en-US" dirty="0" err="1" smtClean="0"/>
              <a:t>Enazola</a:t>
            </a:r>
            <a:r>
              <a:rPr lang="en-US" dirty="0" smtClean="0"/>
              <a:t> (1996)</a:t>
            </a:r>
          </a:p>
          <a:p>
            <a:pPr lvl="1"/>
            <a:r>
              <a:rPr lang="en-US" dirty="0" smtClean="0"/>
              <a:t>Incorporation of sexual minority communities in advertising serves to </a:t>
            </a:r>
            <a:r>
              <a:rPr lang="en-US" dirty="0" err="1" smtClean="0"/>
              <a:t>legitimise</a:t>
            </a:r>
            <a:r>
              <a:rPr lang="en-US" dirty="0" smtClean="0"/>
              <a:t> </a:t>
            </a:r>
            <a:r>
              <a:rPr lang="en-US" dirty="0"/>
              <a:t>and </a:t>
            </a:r>
            <a:r>
              <a:rPr lang="en-US" dirty="0" err="1" smtClean="0"/>
              <a:t>democratise</a:t>
            </a:r>
            <a:r>
              <a:rPr lang="en-US" dirty="0" smtClean="0"/>
              <a:t> sexual minorities through market incorporation.</a:t>
            </a:r>
          </a:p>
          <a:p>
            <a:pPr lvl="1"/>
            <a:endParaRPr lang="en-US" dirty="0" smtClean="0"/>
          </a:p>
          <a:p>
            <a:pPr lvl="1"/>
            <a:r>
              <a:rPr lang="en-US" dirty="0" smtClean="0"/>
              <a:t>Facilitates the progression of full </a:t>
            </a:r>
            <a:r>
              <a:rPr lang="en-US" dirty="0"/>
              <a:t>accommodation of the gay and lesbian </a:t>
            </a:r>
            <a:r>
              <a:rPr lang="en-US" dirty="0" smtClean="0"/>
              <a:t>community in </a:t>
            </a:r>
            <a:r>
              <a:rPr lang="en-US" dirty="0"/>
              <a:t>other social and political </a:t>
            </a:r>
            <a:r>
              <a:rPr lang="en-US" dirty="0" smtClean="0"/>
              <a:t>institutions.</a:t>
            </a:r>
          </a:p>
          <a:p>
            <a:pPr lvl="1"/>
            <a:endParaRPr lang="en-US" dirty="0" smtClean="0"/>
          </a:p>
          <a:p>
            <a:pPr lvl="1"/>
            <a:r>
              <a:rPr lang="en-US" dirty="0" smtClean="0"/>
              <a:t>An applied aspect of the ‘</a:t>
            </a:r>
            <a:r>
              <a:rPr lang="en-US" dirty="0" err="1"/>
              <a:t>p</a:t>
            </a:r>
            <a:r>
              <a:rPr lang="en-US" dirty="0" err="1" smtClean="0"/>
              <a:t>arasocial</a:t>
            </a:r>
            <a:r>
              <a:rPr lang="en-US" dirty="0" smtClean="0"/>
              <a:t> contact hypothesis’ (</a:t>
            </a:r>
            <a:r>
              <a:rPr lang="en-US" dirty="0" err="1" smtClean="0"/>
              <a:t>Schiappa</a:t>
            </a:r>
            <a:r>
              <a:rPr lang="en-US" dirty="0" smtClean="0"/>
              <a:t> et al., 2004)</a:t>
            </a:r>
            <a:endParaRPr lang="en-US" dirty="0"/>
          </a:p>
          <a:p>
            <a:pPr lvl="1"/>
            <a:endParaRPr lang="en-US" dirty="0"/>
          </a:p>
        </p:txBody>
      </p:sp>
      <p:pic>
        <p:nvPicPr>
          <p:cNvPr id="4" name="Picture 2" descr="Image result for The pink p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1" y="1260686"/>
            <a:ext cx="2755899" cy="108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06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Pink Pound</a:t>
            </a:r>
            <a:endParaRPr lang="en-US" dirty="0"/>
          </a:p>
        </p:txBody>
      </p:sp>
      <p:sp>
        <p:nvSpPr>
          <p:cNvPr id="3" name="Content Placeholder 2"/>
          <p:cNvSpPr>
            <a:spLocks noGrp="1"/>
          </p:cNvSpPr>
          <p:nvPr>
            <p:ph idx="1"/>
          </p:nvPr>
        </p:nvSpPr>
        <p:spPr/>
        <p:txBody>
          <a:bodyPr/>
          <a:lstStyle/>
          <a:p>
            <a:r>
              <a:rPr lang="en-US" dirty="0" smtClean="0"/>
              <a:t>Is inclusion of sexual minorities in advertising a new trend?</a:t>
            </a:r>
          </a:p>
          <a:p>
            <a:pPr lvl="1"/>
            <a:r>
              <a:rPr lang="en-US" dirty="0" err="1" smtClean="0"/>
              <a:t>Branchik</a:t>
            </a:r>
            <a:r>
              <a:rPr lang="en-US" dirty="0" smtClean="0"/>
              <a:t> (2002) argues that advertisers have been attempting to tap into this market since the launce of marketing and advertising</a:t>
            </a:r>
          </a:p>
          <a:p>
            <a:pPr lvl="2"/>
            <a:r>
              <a:rPr lang="en-US" dirty="0" smtClean="0"/>
              <a:t>The underground phase (pre-1941)</a:t>
            </a:r>
          </a:p>
          <a:p>
            <a:pPr lvl="2"/>
            <a:r>
              <a:rPr lang="en-US" dirty="0" smtClean="0"/>
              <a:t>The community building phase (1942 </a:t>
            </a:r>
            <a:r>
              <a:rPr lang="mr-IN" dirty="0" smtClean="0"/>
              <a:t>–</a:t>
            </a:r>
            <a:r>
              <a:rPr lang="en-US" dirty="0" smtClean="0"/>
              <a:t> 1970’s)</a:t>
            </a:r>
          </a:p>
          <a:p>
            <a:pPr lvl="2"/>
            <a:r>
              <a:rPr lang="en-US" dirty="0" smtClean="0"/>
              <a:t>The mainstream phase (1970’s </a:t>
            </a:r>
            <a:r>
              <a:rPr lang="mr-IN" dirty="0" smtClean="0"/>
              <a:t>–</a:t>
            </a:r>
            <a:r>
              <a:rPr lang="en-US" dirty="0" smtClean="0"/>
              <a:t> present)</a:t>
            </a:r>
            <a:endParaRPr lang="en-US" dirty="0"/>
          </a:p>
        </p:txBody>
      </p:sp>
      <p:pic>
        <p:nvPicPr>
          <p:cNvPr id="4" name="Picture 2" descr="Image result for The pink p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1" y="1260686"/>
            <a:ext cx="2755899" cy="108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684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2379"/>
            <a:ext cx="8229600" cy="1143000"/>
          </a:xfrm>
        </p:spPr>
        <p:txBody>
          <a:bodyPr/>
          <a:lstStyle/>
          <a:p>
            <a:r>
              <a:rPr lang="en-US" dirty="0" smtClean="0"/>
              <a:t>The Pink Pound</a:t>
            </a:r>
            <a:endParaRPr lang="en-US" dirty="0"/>
          </a:p>
        </p:txBody>
      </p:sp>
      <p:sp>
        <p:nvSpPr>
          <p:cNvPr id="3" name="Content Placeholder 2"/>
          <p:cNvSpPr>
            <a:spLocks noGrp="1"/>
          </p:cNvSpPr>
          <p:nvPr>
            <p:ph idx="1"/>
          </p:nvPr>
        </p:nvSpPr>
        <p:spPr>
          <a:xfrm>
            <a:off x="457200" y="2015379"/>
            <a:ext cx="8229600" cy="4610889"/>
          </a:xfrm>
        </p:spPr>
        <p:txBody>
          <a:bodyPr>
            <a:normAutofit lnSpcReduction="10000"/>
          </a:bodyPr>
          <a:lstStyle/>
          <a:p>
            <a:pPr marL="0" indent="0">
              <a:buNone/>
            </a:pPr>
            <a:r>
              <a:rPr lang="en-US" dirty="0" err="1" smtClean="0"/>
              <a:t>Ginder</a:t>
            </a:r>
            <a:r>
              <a:rPr lang="en-US" dirty="0" smtClean="0"/>
              <a:t> &amp; Byun, (2015):</a:t>
            </a:r>
          </a:p>
          <a:p>
            <a:r>
              <a:rPr lang="en-US" dirty="0" smtClean="0"/>
              <a:t>Underground phase</a:t>
            </a:r>
          </a:p>
          <a:p>
            <a:pPr lvl="1"/>
            <a:r>
              <a:rPr lang="en-US" dirty="0" smtClean="0"/>
              <a:t>Associated </a:t>
            </a:r>
            <a:r>
              <a:rPr lang="en-US" dirty="0"/>
              <a:t>with urbanization, the industrial revolution, </a:t>
            </a:r>
            <a:r>
              <a:rPr lang="en-US" dirty="0" smtClean="0"/>
              <a:t>and the </a:t>
            </a:r>
            <a:r>
              <a:rPr lang="en-US" dirty="0"/>
              <a:t>migration of gay men to larger </a:t>
            </a:r>
            <a:r>
              <a:rPr lang="en-US" dirty="0" smtClean="0"/>
              <a:t>cities</a:t>
            </a:r>
          </a:p>
          <a:p>
            <a:r>
              <a:rPr lang="en-US" dirty="0" smtClean="0"/>
              <a:t>Community building phase</a:t>
            </a:r>
          </a:p>
          <a:p>
            <a:pPr lvl="1"/>
            <a:r>
              <a:rPr lang="en-US" dirty="0"/>
              <a:t>D</a:t>
            </a:r>
            <a:r>
              <a:rPr lang="en-US" dirty="0" smtClean="0"/>
              <a:t>riven </a:t>
            </a:r>
            <a:r>
              <a:rPr lang="en-US" dirty="0"/>
              <a:t>by the </a:t>
            </a:r>
            <a:r>
              <a:rPr lang="en-US" dirty="0" smtClean="0"/>
              <a:t>establishment </a:t>
            </a:r>
            <a:r>
              <a:rPr lang="en-US" dirty="0"/>
              <a:t>of gay-friendly communities and </a:t>
            </a:r>
            <a:r>
              <a:rPr lang="en-US" dirty="0" smtClean="0"/>
              <a:t>businesses, and </a:t>
            </a:r>
            <a:r>
              <a:rPr lang="en-US" dirty="0"/>
              <a:t>the Stonewall </a:t>
            </a:r>
            <a:r>
              <a:rPr lang="en-US" dirty="0" smtClean="0"/>
              <a:t>riots </a:t>
            </a:r>
            <a:r>
              <a:rPr lang="en-US" dirty="0"/>
              <a:t>that launched the modern gay-rights movement</a:t>
            </a:r>
            <a:r>
              <a:rPr lang="en-US" dirty="0" smtClean="0"/>
              <a:t>.</a:t>
            </a:r>
          </a:p>
          <a:p>
            <a:r>
              <a:rPr lang="en-US" dirty="0" smtClean="0"/>
              <a:t>Mainstream </a:t>
            </a:r>
            <a:r>
              <a:rPr lang="en-US" dirty="0"/>
              <a:t>p</a:t>
            </a:r>
            <a:r>
              <a:rPr lang="en-US" dirty="0" smtClean="0"/>
              <a:t>hase</a:t>
            </a:r>
          </a:p>
          <a:p>
            <a:pPr lvl="1"/>
            <a:r>
              <a:rPr lang="en-US" dirty="0" smtClean="0"/>
              <a:t>Marked by the </a:t>
            </a:r>
            <a:r>
              <a:rPr lang="en-US" dirty="0"/>
              <a:t>gay-rights movement, sexual revolution, and </a:t>
            </a:r>
            <a:r>
              <a:rPr lang="en-US" dirty="0" smtClean="0"/>
              <a:t>acceptance </a:t>
            </a:r>
            <a:r>
              <a:rPr lang="en-US" dirty="0"/>
              <a:t>of the gay consumer market into the </a:t>
            </a:r>
            <a:r>
              <a:rPr lang="en-US" dirty="0" smtClean="0"/>
              <a:t>mainstream consumer </a:t>
            </a:r>
            <a:r>
              <a:rPr lang="en-US" dirty="0"/>
              <a:t>economy</a:t>
            </a:r>
          </a:p>
          <a:p>
            <a:pPr lvl="1"/>
            <a:endParaRPr lang="en-US" dirty="0"/>
          </a:p>
          <a:p>
            <a:pPr lvl="1"/>
            <a:endParaRPr lang="en-US" dirty="0"/>
          </a:p>
          <a:p>
            <a:pPr lvl="1"/>
            <a:endParaRPr lang="en-US" dirty="0"/>
          </a:p>
        </p:txBody>
      </p:sp>
      <p:pic>
        <p:nvPicPr>
          <p:cNvPr id="4" name="Picture 2" descr="Image result for The pink p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1" y="872379"/>
            <a:ext cx="2755899" cy="108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032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Advertisements</a:t>
            </a:r>
            <a:endParaRPr lang="en-US" dirty="0"/>
          </a:p>
        </p:txBody>
      </p:sp>
      <p:sp>
        <p:nvSpPr>
          <p:cNvPr id="3" name="Content Placeholder 2"/>
          <p:cNvSpPr>
            <a:spLocks noGrp="1"/>
          </p:cNvSpPr>
          <p:nvPr>
            <p:ph idx="1"/>
          </p:nvPr>
        </p:nvSpPr>
        <p:spPr>
          <a:xfrm>
            <a:off x="457200" y="2608900"/>
            <a:ext cx="8229600" cy="3967264"/>
          </a:xfrm>
        </p:spPr>
        <p:txBody>
          <a:bodyPr>
            <a:normAutofit fontScale="85000" lnSpcReduction="20000"/>
          </a:bodyPr>
          <a:lstStyle/>
          <a:p>
            <a:r>
              <a:rPr lang="en-US" dirty="0"/>
              <a:t>T</a:t>
            </a:r>
            <a:r>
              <a:rPr lang="en-US" dirty="0" smtClean="0"/>
              <a:t>argeted Recognition</a:t>
            </a:r>
          </a:p>
          <a:p>
            <a:pPr lvl="1"/>
            <a:r>
              <a:rPr lang="en-US" dirty="0" smtClean="0"/>
              <a:t>Earliest advertising that </a:t>
            </a:r>
            <a:r>
              <a:rPr lang="en-US" dirty="0"/>
              <a:t>targeted the gay community more implicitly </a:t>
            </a:r>
            <a:r>
              <a:rPr lang="en-US" dirty="0" smtClean="0"/>
              <a:t>by primarily </a:t>
            </a:r>
            <a:r>
              <a:rPr lang="en-US" dirty="0"/>
              <a:t>featuring discreet gay imagery and </a:t>
            </a:r>
            <a:r>
              <a:rPr lang="en-US" dirty="0" smtClean="0"/>
              <a:t>discourse.</a:t>
            </a:r>
          </a:p>
          <a:p>
            <a:r>
              <a:rPr lang="en-US" dirty="0" smtClean="0"/>
              <a:t>Ridicule/scorn</a:t>
            </a:r>
          </a:p>
          <a:p>
            <a:pPr lvl="1"/>
            <a:r>
              <a:rPr lang="en-US" dirty="0" smtClean="0"/>
              <a:t>General </a:t>
            </a:r>
            <a:r>
              <a:rPr lang="en-US" dirty="0"/>
              <a:t>sense of social conservatism, </a:t>
            </a:r>
            <a:r>
              <a:rPr lang="en-US" dirty="0" smtClean="0"/>
              <a:t>gay men </a:t>
            </a:r>
            <a:r>
              <a:rPr lang="en-US" dirty="0"/>
              <a:t>were targets of social stigmatization.</a:t>
            </a:r>
          </a:p>
          <a:p>
            <a:r>
              <a:rPr lang="en-US" dirty="0" smtClean="0"/>
              <a:t>Cutting edge</a:t>
            </a:r>
          </a:p>
          <a:p>
            <a:pPr lvl="1"/>
            <a:r>
              <a:rPr lang="en-US" dirty="0"/>
              <a:t>D</a:t>
            </a:r>
            <a:r>
              <a:rPr lang="en-US" dirty="0" smtClean="0"/>
              <a:t>epict </a:t>
            </a:r>
            <a:r>
              <a:rPr lang="en-US" dirty="0"/>
              <a:t>gay men as fashion-forward and </a:t>
            </a:r>
            <a:r>
              <a:rPr lang="en-US" dirty="0" smtClean="0"/>
              <a:t>sophisticated</a:t>
            </a:r>
            <a:r>
              <a:rPr lang="en-US" dirty="0"/>
              <a:t>, with an increasing emphasis on </a:t>
            </a:r>
            <a:r>
              <a:rPr lang="en-US" dirty="0" smtClean="0"/>
              <a:t>shocking imagery </a:t>
            </a:r>
            <a:r>
              <a:rPr lang="en-US" dirty="0"/>
              <a:t>and more blatant homoeroticism</a:t>
            </a:r>
          </a:p>
          <a:p>
            <a:r>
              <a:rPr lang="en-US" dirty="0" smtClean="0"/>
              <a:t>Respect</a:t>
            </a:r>
          </a:p>
          <a:p>
            <a:pPr lvl="1"/>
            <a:r>
              <a:rPr lang="en-US" dirty="0" smtClean="0"/>
              <a:t>Has emerged </a:t>
            </a:r>
            <a:r>
              <a:rPr lang="en-US" dirty="0"/>
              <a:t>within which gay men are represented in </a:t>
            </a:r>
            <a:r>
              <a:rPr lang="en-US" dirty="0" smtClean="0"/>
              <a:t>a variety </a:t>
            </a:r>
            <a:r>
              <a:rPr lang="en-US" dirty="0"/>
              <a:t>of roles and positions</a:t>
            </a:r>
          </a:p>
          <a:p>
            <a:pPr lvl="1"/>
            <a:endParaRPr lang="en-US" dirty="0"/>
          </a:p>
          <a:p>
            <a:endParaRPr lang="en-US" dirty="0"/>
          </a:p>
        </p:txBody>
      </p:sp>
    </p:spTree>
    <p:extLst>
      <p:ext uri="{BB962C8B-B14F-4D97-AF65-F5344CB8AC3E}">
        <p14:creationId xmlns:p14="http://schemas.microsoft.com/office/powerpoint/2010/main" val="1651608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2891"/>
            <a:ext cx="8686800" cy="1143000"/>
          </a:xfrm>
        </p:spPr>
        <p:txBody>
          <a:bodyPr/>
          <a:lstStyle/>
          <a:p>
            <a:r>
              <a:rPr lang="en-US" sz="3200" dirty="0" smtClean="0"/>
              <a:t>Sexual Minorities: A </a:t>
            </a:r>
            <a:r>
              <a:rPr lang="en-US" sz="3200" dirty="0" err="1" smtClean="0"/>
              <a:t>marginalised</a:t>
            </a:r>
            <a:r>
              <a:rPr lang="en-US" sz="3200" dirty="0" smtClean="0"/>
              <a:t> group</a:t>
            </a:r>
            <a:endParaRPr lang="en-US" sz="3200" dirty="0"/>
          </a:p>
        </p:txBody>
      </p:sp>
      <p:sp>
        <p:nvSpPr>
          <p:cNvPr id="4" name="Content Placeholder 2"/>
          <p:cNvSpPr txBox="1">
            <a:spLocks/>
          </p:cNvSpPr>
          <p:nvPr/>
        </p:nvSpPr>
        <p:spPr>
          <a:xfrm>
            <a:off x="457200" y="2041735"/>
            <a:ext cx="8229600" cy="44447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714500" indent="-3429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171700" indent="-3429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B08A42"/>
              </a:buClr>
            </a:pPr>
            <a:endParaRPr lang="en-US" dirty="0">
              <a:latin typeface="Candara" panose="020E0502030303020204" pitchFamily="34" charset="0"/>
            </a:endParaRPr>
          </a:p>
        </p:txBody>
      </p:sp>
      <p:pic>
        <p:nvPicPr>
          <p:cNvPr id="7" name="Picture 6"/>
          <p:cNvPicPr>
            <a:picLocks noChangeAspect="1"/>
          </p:cNvPicPr>
          <p:nvPr/>
        </p:nvPicPr>
        <p:blipFill>
          <a:blip r:embed="rId3"/>
          <a:stretch>
            <a:fillRect/>
          </a:stretch>
        </p:blipFill>
        <p:spPr>
          <a:xfrm rot="20902726">
            <a:off x="1460501" y="2105768"/>
            <a:ext cx="2200275" cy="3143250"/>
          </a:xfrm>
          <a:prstGeom prst="rect">
            <a:avLst/>
          </a:prstGeom>
        </p:spPr>
      </p:pic>
      <p:pic>
        <p:nvPicPr>
          <p:cNvPr id="2054" name="Picture 6" descr="http://www.mendocomplain.com/wp-content/uploads/2011/08/cover-2-266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63" y="3601515"/>
            <a:ext cx="25336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toptenz.net/wp-content/uploads/2014/04/oscar4-wil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054" y="1919338"/>
            <a:ext cx="2970846" cy="1892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ndependent.co.uk/incoming/article9023177.ece/alternates/w620/v3-turing-r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00501">
            <a:off x="4750977" y="2239068"/>
            <a:ext cx="2248378" cy="299904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data:image/jpeg;base64,/9j/4AAQSkZJRgABAQAAAQABAAD/2wCEAAkGBxQSEhQUExQWFhUXFhgYFxgYGR8YGhgeGBsYGhcXFx4cHCggGBwlHBoUITEhJSkrLi4uHB8zODMsNygtLisBCgoKDg0OGg8QGiwkHBwsLCwsLCwsLCwsLCwsLCwsLCwsLCwsLCwsLCwsLCwsLCwsLCwsLCwsLCwsLCwsLCwsLP/AABEIALwBDAMBIgACEQEDEQH/xAAbAAACAwEBAQAAAAAAAAAAAAAFBgIDBAEAB//EAEMQAAECAwUDCQUHAwMEAwAAAAECEQADIQUSMUFRBCJhBhMycYGRobHRFVJywfAUIzNCYsLhgpLSQ1PxFqKy4mOTo//EABgBAQEBAQEAAAAAAAAAAAAAAAABAgME/8QAHREBAQEBAAMAAwAAAAAAAAAAAAERMQISIUFRcf/aAAwDAQACEQMRAD8AeJksXj1xy4NRGLlNsgSQBmpZ/uYnxMBZezFRYCPK74Z7g1EcujUQsjZjWmT9keOyKBZmLsPD1EDDLdTqI4QNRCxzB0jg2cs7HFv4gYZiE8I6AnhCsJB0MSEk6GBhpCRqI6w1ELHMFnYxzmzpAwzkDhHABwhXVKOhiPNHQwXDXdHCPFIhW5o6HTujypZwYvBMGtvZjCVabXsoutJJAzhWtB3OMJNW/Buz5gfEYw4WXPQBVY74+UWcVFRxxhp2KUrQxL4/kl19ETtSPfT/AHCPfaEe+n+4esJ8qUTke6LE7OouwNMadkFw3Cej30/3D1j3Pp99P9w9YUeYOh7o6dnUMjllrAw3c8n3x/cI9zqfeHfCiZB0OLduke+zlnYtFMN4mD3h3xILHvDvhQVs5GIb+cI6ZBFGPdBMOF4e8O+OXh73jChzR0x/4jpkGobDHhA9Tc497xjob3vGFASDof8AjGPCUTlBMN7DXxjoTx8YUUySSwEGOTMreX8PzgYYNmkuO2AvKCT94n4B5qhq2WTu9pgHyjl/eJ+AeaoRNS5UhynrV5JgNsad6ignUmmBGHGDPKjEdavJMBJTA7wMIs40TgSSecBbdriQ4PaH8olMkkn8RJar0FcvIREKlhzdV1HtiAmIrulno2Q0iiRSsf6iaaHs0jiJZApMFakHU3T5+UQQtDVSSev6yiQXL91XfBXLij+dO7QV4DCmEdVLVTfSajPAt1R5KkMXBxJHyB8I9LWhg4L51xiCdxTfiJq+fDqiKUKAG+kUGJw0yiV+WfyqEVpKWqkv3PFHJqFEVWk6h46oKBA5wF+OmveY4VSx+VXfEJdxqgvEErqvfS5L44u4+UV7QFit4FjkdafKJLUhiwPA4xTMWmlDx40bzrADLRK97fFK5Zvw64UrQQp8RxhmtAo0UzeOcK1oFL0f6HrF8SsdkpN5VWr6w22c4bfHbCnZJTeU+tIabOWijpPfDyPEY2cKBuhYAZxWn1jGlCC5aYA5q584olLQ/RozdrgvF15DjdpV693zjK11MtRD300UWc5gO48IsCVY86nFsevJvqkVyyirpPYe6JlaHBunGtcmw74o4dnLjfSSVPQuHxcxJUlRoVpL8eqOXke6cC/8aRL7v3Vd8UemIUaXwQrjoHDxOWVl/vACD6FxTUD6eIbld1WJb5Ax2UJdXvDTu9YYOqQpDALGfUGq8eMtQB30VJJrmaHKOXpVKKbriCFS7odJeuBx0hgvQpZJ+8S4JFcDxBaIpCw2+N4nAvVgXPhFYUirhWNGZ8MD2x5Jl1orvH08XEXjnB+dPeM8Mo28lhvTPh+cC70sCgUesjjpxaCnJTpzPhHnDC8N+zjd7TADlJ+In4B5qhgkYdpgByl/ET8A81RmOavlMveHxK8kwL2DZxMWUkkbpLs+EEOVRqPiV5JgXZktK1hKiQCDUEBusmK3OCHsguXVTeb+kkB2w8Y4bJOodq44gqFKfpiB2BKkpKV3XxCiCcVNg2g746mzAP8AVTn4dsEV7TsPN3LxJvO7DDBm1xiybZYF+6S6SxcM7JKi3hFEuWgyypRU4IGIzerYlqd8Wmz0uBzqS74cO3HDv4RR6VZrzDLJwD0GNW0p1x0WWaVGBP0WbPKK5MhH3l4k3MCkgA1Ao4rmeyLfZoc/eDdZ8A75CumcQSlWSbwBUGzZ3/Lw/UIrXZpCSpR/IVBuDY98dNnpJpMA6WLZKYZ6MXjn2BNfvBgkmnvZdLKBqcizEqCTeNbp4F33RxDVjNsOyCZMKHIFa50jJMoSNI3WDMAmuSBunE9UFSkWcFc7U7jtxZ8e6K12akJSVqulfRAGuvhBVG3XxOCilheCcA/SHblGPaQmcmUoLSLvSBLHL0iGlm0LN/ESTVIccRVvJoUNv2KiS/SI7Hh3tHbUnaKEXbt18sz5wqWltKbyxRks3YMoRbwIsHZkrWoEtvMOMOlk2WhSikLJIBJ4MR/MI/JtX3oJ94w+8m5oE6aXGBavGHkTjfsNnAySskghTN2j1gltNlSJZZc1QLPg/kI5su285IJUU3rwDYUdOXfBS0kGYClMyUEkB3NXBenhENL1lbEJsy4SQGNRwggqxkEL5uYSqW94ENg9H7DFHJxYE+pADKq9IKz9t5yTPAUEqSpQowvAebhxFKyTrIky7t+aU3g43X8o4myZVxK1TSAosC1MS3VQQU2wqWgJQuUAUsbxrUZNGWbsfObPLl30ApVUk6XhTXGCawCw189zbhmvXuGGGrtSM+37JLQHRNvF2KSCD19UGdo2u/tCRKmJF1JDnBRLbvHL6EetpTyDzoQJji7dLnr1FH8IptKpMeMdUIi8badjkdeIPEEyYPckulM+EecL16D3JJW9M+EecKnlw5ScO0wv8pfxU/APNUMEjDtML/KX8VPwDzVGY5sfKo739R8hAMCDnKo739R8hAQGK3OPGOgxwKjqYKslIvKSDmQPGDZsaVf5sLmXmfAEeUBdnIvJJ94eBENatrF9+dl821UuH63iM0F2qzkok33JVfKeFCQ47oy2bs/OrCXYVJIxaC6+amSbiZiUi+SHOV4tTGKNi5uQJhK0rcAC6akHFq/TQGfb7MuzUoQSQoC6T/HfGhdmSQTL5whYDuWCa5eOsaJ+3SymVMSwKFNdJ3ruB8hFW1yZK1maZoukdEHedgIChNj3kSiCXUd7BgGJJjmzWZLXMWkKVdTnSpwOWEbEWkJcmUxBwCg7kCrxxSpaZk5SVpZcskVHSzHz7YCiXYYMxaSTdSzGjl/owPVZwM5UtzdS5JzZu7FoOm0knmd4OS6q4MDjpWME3aJaTOUSFXlXWBqQwcjhXwiLCvatmgThLcsQ4OeB+YhQtjYwkEgmiinuJj6Dac9CjKWCAzggmoBBx7vGEu1QFhQvDpk+JixbwGsHZryZhzTh4w62ZZN7mmJBWCVPkwHrCpycmXBOqHBpxxh5szb0gyCoiqVBXBwnHtieWkEkWVLUhZlKJVLxBz6u4xt2iw0pk30lRVdSWpmz5PEdlKJCJyr6VFfRALnP1gns23oExCSpN0yUuXDBSSaHixMCh23WAlCElJUVlSUsWZzQ5PHTYsq8ZQmK526+G71eWcXqtNPNJW4J568UvVrxy+Fon92J52jnUXLuD7zszNjFTaHbHZAuKXNKgAopZIc0LEmhzj2xWXLmTVpTMJSEgggNpQvGqzNpWbypc2WLyyTLXRnzfHupG+VtMv7QohSR92yi4AJva5loJoJM2XZ3SBNUXUAaMwY1qNWi3a7EEsTFLUyUtcOaiconaeyLmqQVzZJqE7pwFSSX7fCNW1zZc+WuWlQBlkXCT0mDYnHMd0VQi0LPCJUlYJJmAEjSgNO+JTbIbaBJCizAlTYBnMEFyk7RIkXVoSZbBV4szAA+UTO2S+cnziXSEiWLpDl2vFOuVYaaF7XZAROly7xKV3WU2paMNqbJzU1SAXZq9YBhjXNlzE7MtBoiYE7xF4DCvcO+MVuWYVrmTRMl3WBa9WgANAOEISqp1iy5bJmTgmYU3mum7nR/rqifJE78z4R5wY2WYtmmqlTJV3pvjTMYHwgRyau87Ou9FqdV6kNN+HORh3wv8pfxU/APNUMEjo98L/KX8VPwDzVEjDDyuO/2/KAAg7yuP3n1xgA8WN+PEwqLEmKQYlegpll2LLK0pdTGWFYjF20ihNkpQJpmFW4UsRmk54aRrNoS71Fp/AbHN8OuKZlqpmbMoFQC2AIzNRURGXPsGz83zt6ZddsnxbSKZewSkoEyYpd1SmQBixdieysQ+0o+xhF4Xr3Rz6T4RbKnS50hEtUxKFII6VHAcU7DBWS1th5lQYulQcHPiD4Rs2Kzkc0mYsLVeeiMhWvhGblBtyZhQlBcIBD6kth3CNNjz0pQlp4TXeSoOP6YH4R2Oz5SzOqspQxBwOBfEcOEdnWfKCEzQV3HAUC15iWcU1jYm1Jd+epKgN1IST+ZQv1Gv5RADa7SmTQAtTjRgB4CKgrNsdKVKUVHmQm87hzww+nEZ/ZqFIlK3nWpjXLeNKcBHtr2xKtkQm9vhVRmwvN+2JI2xAlSBeDpU6uAZWPhEPoNadkATCK3CkkHiMjCXteyJF0qJBVhwh6nWol5iVKDXlFJyIJNIStrnpVcJIBSGIPZ6QjTByf2VKucvOyVZdZhvsbYJaypTqCEDe1etB2QqWFtASJ5BD3qd5hr5N7UFCYhagm/V8n+miUnDHIspCuaWgquLUEl8Q5ancYJexJKlqlgzAoB3LFOXCuIjLse0olpkyr4LTApSsgHJ+uqCJtVKlz5ZmpCbouKdgHTVj1/OBbSxs6ECYRNJuhwSnGnZBXb7O2eWhKiqZvpdGGgIfdpiIXzBm3Z6VStnCVJUQhlAF23U0OmcbsKu2mxQmZJSL5Strxxbwp2xcmxZQM68pd2WRgztdBOVcY0bVa7TZKUTE3C19iCO05ROTtyL20NNQklQuqJDdBIfGoeJ9Z+huy2bImzLqFzGCSpTsCGKWy4q8Itl8ngZy0FSrgSkg0c3ssGyV4ROQpKZq1rny1lcpQoQKi6AMcx5Rem1klGzupLlSb9cLuN7SrYwNDdospCU7QbynlXWwreAxpqYBXoP2lNSr7URNSyijdoSu6zXS+uj4QvGLGokTESqOEx6K08DB/kh0pvwDzheMHuSJ35nwfuELxLw8ScO/zhf5S/ip+AeaoYNn6I7fOAHKX8VPwDzVHOOVQt2zVTppCCkEAEudXZmB4wLmcnZialUsdp/wAeuGl/vpnwp+cVWoN1PxftVF1qUrew1e/L7z/jFPs8f78n+8/4xt28qmK5lFKOs+Q8o4mwEZqLxV1ll2cCWE6STwUT+2LDZBGMyV3q/wAY7MsDRXERm2XaVS183MqKDVnwIOkD+NiLCWUlQmSykUd1f4xH2Kr/AHJfer/GDWyJ+4WP1/NMCbV2ki7Ll9JQrwH08E2s82ywnpTpQ6yr/GOS7OCujOlHqKv8Y9KsJRqVARFdhq94Q+Ls/a/2R/8AIj/u/wAYuk8n1LG7MQf7vmmM2wTVomCVM7PMdcM2xUSrs+qRLbEtsATyfVX7yXTGp6tIoXYCv9yXwqfCkNKySHD6fmy4aRnUkkHHhjli7h4am0kWhYSvfR3n0hQtOyFXiLwj6ZaJwx7lekJVpjfMTcb6A2ZZCg9RjDZZlirLbye8+kD9gy6zDdZGGfjE3VzEpFhrI6aO89ekX/8AT0z35eLYnHTowf2MGjPpW94xoUTRnqG/Nm8XjN8qUzYK/wDclf3f+sTXycmhnVLD0G8fSGYn49fzY1wphWO7Uouw0/V4MI1tT2pTHJ+YSwVLf4q07I4bBmMDelscN7HwhqmoL0Jon9XbgMa9cQnE5A4uKLB0P5cMYae1KqrFWK35TOz36Ozthi0TFhTK78qmO/hplDOlBIPScN77V/pr2R5SaUDAs/SBcaAJeuucNNKyrCmU3pdQ438RqKVjosGZ70vN9/THKGmamiDXoh6KfJ/y49bGJ3ASBvYl8cxqzZQ00p/9PzTgZf8AdEfYM3WX/eIbkbKQcaPSpoO6PfZjWudA7Ni+UPY9qUF8n5oxuD+oZQV5P2RMlLUpTMpLAgvmD5Qc5pRd+ze/ikXSksAD6xL5GtWz9EdvmYX+Uv4qfgHmqGCR0R2+cL/KX8VPwDzVCM0R/wBeZ1J+cQtLop+L9qokSOfXX8qQeGJ8iO+IWmN1PxfJURQSzunNf/cNepmggDGZMoupqEqc55D0ETkbPdzelYouURhSFm26zUAY0r2wbVshHQU1MwC/EvjA3bJV2dKapSPFxU+PhCL49MMhP3S/jH7YDSm+0THFWS3cIMy/wl/GP2RgGzDnCp6qSxGjYHugjUMI4oxhOxzLwN9gDg5qOLnqju37CqYUkLKQBhqdcYiYht6PvJJ/W0G9lYJU9RTHDPWAZ2bm0oDub7g41YtSDeyA3FPU3Q7dr4RVelqFbrZmhSeqgNGjHtJDuyWOHR4XhXMfONpvAYHPJWBYdb5xRPQcBe4vebiX7ogDbeQKhsKtd+uMJlqL3v8AiHS0XIo7ZdLDj4Ql2r0j18Yjc4jsHzMN1ltTxwrClZo8zDhZgw/n6wiTq3hi2Jjoafp6tYtUsMGZw9BdozHXriOxq68P1dj0i5SWrV3rieOlc4051QtroAZutOIxz6ounNeDs7BsOvWPTE0etSXxp1BniyYglm4Zt+2KjKlmdsDRrtXNAK5RFKUn3RTE3akZUV1Rp5gvjTgfOnXFapSuGf5v/XqiCuWA9Wowajt36RxKaZOD+muT9Kn8xoEpXh71cPh1p1R4yVeGueYO7hFEZpZKRRro0IOH6hFRAJALUFBSr6b3GNMySSBlutQ0fu8aRFclVCGfOumB6OMRVCxTJxRjdyJL9Lw6o7dZsldQfL9XXFq5BNWD9fzu8THVSlFuDUf/ANeqAzhi4agq1KYZhUbJHRH1nwJipUpXCuNcK4Dd6sYulhgB/PygNUjoiF/lL+Kn4B5qhgk9EQv8pfxU/APNUWJW9MkDaJhH5gCeJASnyAjtodEfF8lRctP3p6j+yKrRG6Pi+SoisJDGMu0kE9JYo24H+RaL9pCru7iNc4xq2uWwM2h0I/iKNUtVM+0MfKBuzoMycpT0Sw46t4RVaFrg7kqpObUEb7HlkSg+JJJ7TTwaGLwRl/hL+NPmiKVpw64vQPul/GnzRHLkRKpmqpj84ovqepbTdI7zE50y6HOED5tpyUDdZzkB5whI1EX5qRkkEnwHkfGDEhIZbszDGusB7EchSlYqNH0/5+UGZFQvqGv6tKxSs7pZnSQ/6af8jyimaABVt0hujngnhGsOxxoR7/D674oUgl2ftvijNnnUVgAdpltKDhQH5esJ9pMCKcYd7QkqDudHqeGEJdqSy+IjNbnFdnDzMN1mEcPCFSzR5mG+zEvhw/mJFvDDsgZsGrWmja5PF13KjkjSnFn0Md2WUWy79eyLVSjrnrl3YxpzrIVAgjj+n/KLp00hm00J/wDF4mqUquGOun9OcA+VG1rlmWEKKXBwLaRSC32hTs3/AGq9KjCIjaFaD+1Q0fLj9VhPNsTafeL74uTbS8lL7VP3UEMXDWNpVp1UV/j1x5W0qxoztVK83bKFU21MyUrv644LZm++T2mGHqbUT1HACnBXpEftSmw6t1Xbk/hCt7TnHBSz1OWicy0JobemcXU2vCGGGf7Qa0yfBXD9Okc+0K4Y+6vDPKmXjC6nbpp/Mr/7B6RfLtNYxJUPjAhgMq2lWmfuqw7qRokLdIPqPOsAvaS3Zv8A9H741WXtZXMY3muksesceMAfk4CF7lL+Kn4B5qhhlYCF/lL+Kn4B5qhGaLr/ABOw/tiq0Guhy1dCcjpFy/xOw/tiS5b0L9hI8jEUHly7ynvpI6ISysTqewiIz9klzQxINCcFZdkEZktAKQStyC28tqNjVs84qRPlHdF+rJ/PqAH8KxVC9kseUkFi+AJIOfZ5RcNmZZKZgCWS6ShWjgg5UIHZG4T5WO/pgsnD0zjstcslhfrSt/Vs+OcDUCwQUlTXlOCEkjdKfSIhII6eJb8NWnX4xrXsqQH3uxSifOK2QX3V1Oixj5QRjm7OlQqpwafhq9YwewpJVeClUyuKbrxg0iWg/lVQZhWHzxiIkywWCVVpQKauPCBqlOyhwyyKe4rQ0JjTJ3QshVWGKSkDH3qGOJRLIa4oDqUOjXviUsJCVXEqHWFeGfdCjMsu9RgFO6KhnLvk9eyM6ykUF0uwoUB3/KW+qCNKUOBRTk532r1jjj/EV7RLIBxqGAF7gDTtLHqgAlplncu5NXTvVH8QnWo16ny+UOdo3g4qWz3j/wAwnWmK9+sZrc4jZhp2mG+zBQa/XGFCy8usw5WamidafQpEnVvDJs1U1Ds3CmnSjoBckPwd/wDKIbOQBXB+H+MSNDxfhpQvc1jbnXpxcvqK44imSvCF/lkrelfCfMQcmEbvHglg39HHKAfLQB5et2mjPX5QnSFoqjoVEI6B9PG3RNK47fiu7HhFKI7LtoSlmq4JJNC2Dtoa/wDEembWWLpBBPSzf4g3cYyytnUpmSa4HAHtNIL7HsBCVJV+ZnJolLaPiXiXE+QMTOZ2OMTG0dT/AFq8MqNml/7aG+ER1ezoNAhPUw9IzqexelTgMTnhdB9KcIL8ntpJmkbrBOXxJpXrMe2nZZbF0pS4YEgJr1iOcndmKZpN5B3D0S5xTwghvkdEdvnC/wApPxU/APNUMEnojt84X+Uv4qfgHmqJGKLr/E7D+2JqU1TFc0/ef0n9sQ207ofC8PrAvGVc+2aghuI9fp4kNpo9055py/qjHUByxvPjXDA0R4RbKcHgwzzV/RrFVoO0VwOdXGAzxwx7o4dqo7HPNOAo/SbFhGMzS+GGIDsey54RYFHeIfNsc8KFI+cBZPmhUslhkGJScxxIjKtiAwDMRS4XZyTjQZxpCSEqGb5OdNA8VJvEfmqWrebKopTrgKgpFSAlqAp3KjKvW0ellJJJCWJdt1iatUVdn8Y0DZ1PUsDopWr0jv2dWZxx3la/l0oIujPKSlJI3X6LMl6liadzRZs6A0xIY5Uu1x0+cXJkKBFafEp+yPJlqSFkl3FGKjr2jLCIMLpJKaJF5iGRiKPENoSGY3XTi4RTges58Y0sQAWVVxS+46xiKjTzjLMUW/OTjULODEUasUB7QKcN0Ub8udbvYYU7SAfId3yhwtRwczT9R1brxHjCbaPSz8fnGa3OJ2YPMw3WapwPD6eFGyv3GG+ywKfXyiRbwxycAMhp15b0dAOemAeh16WERkDdPBnww/t4RKYnPIjh1t0eqNudcWSQB8lDyVAXlVs19UveCQEl1Hry1gxPSkZhwa0SKf2/TwG5U7OpZl3RgmtQAIRYC87JRRKbxyUoOD2UaN2wmaoXklAGHRI+Udsyy0YkpmEZJLgdcGUyBT6aKWwKXz5d5ctQwHoHjsqS5+8kJTxZ/ABu+CU5AB/KSa1H8x1y2nUW+u+IBG3KQlRUQon8u7RPwg0jLs81BO9Mm5vUDwrDEsFs+2rdUD5+0oQ15uFAS/149UCKNqKldCcEjQuD2qxJirZLKU732Ti6C7+kQ51Kjgg96fON9mC6hZusBk97AOfMRQOtG8uYBVnZIPZmNYIcmtjWiaoqFLhD/wBSfQxvRJoknFg54mK7KnvOUgu4SS+FLyQKQ035hlk9EdvnC/yl/FT8A81QwSOiO3zML/KX8VPwDzVEjAtOP3n9J/bENrSSnEBi9fLERKcfvew/tiG1yipLDF+rIjQ6xltkSndr+ZwTppXnKNjqRHkE1TmQ46urnC+Wkak7GkAhzWuA0Z8MYkdlFN5VA2XpGhjkqBe8m82AF0Nr/qGNCpqXZSWdz0gMWJ/M+Qwi1OzAMXVTjjV60jg2YO5Uo1GJ0ywiCCZgCFFAYuM0mpb9TeMZL2JBSGAIe7jp0qH0glKlBIapq9axWNkDM6sXxgMKiBklmZQJSHIyJvUdhEEjohkkl2Tu5gAGhrQv2QQ+zCtVZ56xNEgAu576d0VGQbOredLuMd1zV38BEwkjnFKTdBDl24vnXtjfEFpcEa0pTHTSJoEgh0pN0ljTcpeqlq1pWjxUuakqvOlxQndcgu51FG74LfZx7y/7jHJ4ihS2wAEdF8G3AR3fKFG0ccnfJuDYdsfQLShMtUVjNrfiy2SN3thxsxTdhbxfWFWy5T8KmHGzJQYZ8dYkW8GdmUwdjgfH+qLWZOdeun/dFkmSlmujLLTCLDKT7o7hGnOsc3I1us/5nrj+auXVGe1pKVkBQcXRmz1NDm2fZBAyE+6lur60EA+Ue2GWpLBwU8GoS2IMWD2zbGiW5AAc5OfMxIylYhZ/jPLrgGu2V9X1wEW7LtZmFjMKdKOCdKmGVcovv+8GbMARVt01SANwrGbejRz7Kz76i3BPzEUGTkL75BwPIQGqTOdLjdJGBo3GBe12epZKgoHTgNOPXGzmqUvd6u3OOiUz0Vk1a+cCBYsmZhu/3CCadnuSkoKwD+Y3hx74mdnzPjXziK5ZGDBqYQtN1m5u7U7Qew/zG6xZkszSQSpd0gkv7yfm0DVrJOMa+T8lpxOqD/5IgU47P0R2+cL/ACl/FT8A81QwbP0RC/yl/FT8A81QjAzPkErChgxfw9IiJatPEesZPaq9E9x9Y97UXonuPrEXW4IVp4iO3FaRg9qL0T3H1j3tReifH1ga382qPc2rhGD2qvRPj6x72qvRPcfWBohzauEe5o8IH+1V6J8fWOC1V6J7j6ww1v5lXD67I6JKuHj6Rg9qL0T4+sd9qr0T4+sXBv5pXCO80eED/ai9E+PrHvai9E9x9YYaIGSdRFUzZi2I7v5jH7UXonx9Yiu1FtgnuPrEGO0tnOvh/MJlqSC+MNFo2irRPj6wpWltinwH12xmx08ausrZj4mG6zpRpChZu2q0GPH1hms+0VPgnx9YRbTTKlFo7MlHSMCbUXonx9Y6bVXonx9Y3jlWzm1aeUBLfs6etaTKSCyWLkavmY3e1F6J8fWPe1F6J8fWBKXjYE8hjJD6gpH7ozr5ObRlLL/En1pDV7VXonx9Y97VXonx9Yu1fYM2PY9oA35RfrT64xo+xzGpLPh8jGv2ovRPj6x72qvRPj6xE1hm7DNLbpH11xz2fM91Xh6xu9qr0T3H1j3tReifH1gaxJ2FY/Is93rEE2dM91VcaD1MEPaq9E+PrHvaq9E9x9YhoNNs+bUiUrhh6xOxtjnJmEzEEOlnoc00oeuC3tVeifH1jvtReifH1iropIG6IXuUv4qfgHmqNntVeifH1gBygtFRmJonoDXVXGEZf//Z"/>
          <p:cNvSpPr>
            <a:spLocks noChangeAspect="1" noChangeArrowheads="1"/>
          </p:cNvSpPr>
          <p:nvPr/>
        </p:nvSpPr>
        <p:spPr bwMode="auto">
          <a:xfrm>
            <a:off x="457200" y="302186"/>
            <a:ext cx="133112" cy="1524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8" name="Picture 10" descr="Newspaper article&#10;http://www.edb.utexas.edu/faculty/salinas/students/student_sites/Fall2008/6/images/extraheadlin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816100"/>
            <a:ext cx="5935903" cy="476531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Joseph McCarth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3103" y="1816100"/>
            <a:ext cx="1970858" cy="235763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DSM&#10;http://41.media.tumblr.com/tumblr_mb4nd7Myaa1qz6f9yo1_r1_5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7893" y="4173738"/>
            <a:ext cx="1996068" cy="240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21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Advertising Examples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Denn Maryland Whiskey"/>
          <p:cNvPicPr>
            <a:picLocks noChangeAspect="1"/>
          </p:cNvPicPr>
          <p:nvPr/>
        </p:nvPicPr>
        <p:blipFill>
          <a:blip r:embed="rId2"/>
          <a:stretch>
            <a:fillRect/>
          </a:stretch>
        </p:blipFill>
        <p:spPr>
          <a:xfrm>
            <a:off x="457200" y="2575035"/>
            <a:ext cx="2573282" cy="3551129"/>
          </a:xfrm>
          <a:prstGeom prst="rect">
            <a:avLst/>
          </a:prstGeom>
        </p:spPr>
      </p:pic>
      <p:pic>
        <p:nvPicPr>
          <p:cNvPr id="7" name="Picture 6" descr="Buddies"/>
          <p:cNvPicPr>
            <a:picLocks noChangeAspect="1"/>
          </p:cNvPicPr>
          <p:nvPr/>
        </p:nvPicPr>
        <p:blipFill>
          <a:blip r:embed="rId3"/>
          <a:stretch>
            <a:fillRect/>
          </a:stretch>
        </p:blipFill>
        <p:spPr>
          <a:xfrm>
            <a:off x="3030482" y="2575035"/>
            <a:ext cx="2794121" cy="3576475"/>
          </a:xfrm>
          <a:prstGeom prst="rect">
            <a:avLst/>
          </a:prstGeom>
        </p:spPr>
      </p:pic>
      <p:pic>
        <p:nvPicPr>
          <p:cNvPr id="9" name="Picture 8" descr="Coors"/>
          <p:cNvPicPr>
            <a:picLocks noChangeAspect="1"/>
          </p:cNvPicPr>
          <p:nvPr/>
        </p:nvPicPr>
        <p:blipFill>
          <a:blip r:embed="rId4"/>
          <a:stretch>
            <a:fillRect/>
          </a:stretch>
        </p:blipFill>
        <p:spPr>
          <a:xfrm>
            <a:off x="5824602" y="2608900"/>
            <a:ext cx="2862197" cy="3576476"/>
          </a:xfrm>
          <a:prstGeom prst="rect">
            <a:avLst/>
          </a:prstGeom>
        </p:spPr>
      </p:pic>
    </p:spTree>
    <p:extLst>
      <p:ext uri="{BB962C8B-B14F-4D97-AF65-F5344CB8AC3E}">
        <p14:creationId xmlns:p14="http://schemas.microsoft.com/office/powerpoint/2010/main" val="185163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Pink </a:t>
            </a:r>
            <a:r>
              <a:rPr lang="en-GB" dirty="0" smtClean="0"/>
              <a:t>Pound</a:t>
            </a:r>
            <a:endParaRPr lang="en-US" dirty="0"/>
          </a:p>
        </p:txBody>
      </p:sp>
      <p:sp>
        <p:nvSpPr>
          <p:cNvPr id="3" name="Content Placeholder 2"/>
          <p:cNvSpPr>
            <a:spLocks noGrp="1"/>
          </p:cNvSpPr>
          <p:nvPr>
            <p:ph idx="1"/>
          </p:nvPr>
        </p:nvSpPr>
        <p:spPr/>
        <p:txBody>
          <a:bodyPr>
            <a:normAutofit lnSpcReduction="10000"/>
          </a:bodyPr>
          <a:lstStyle/>
          <a:p>
            <a:r>
              <a:rPr lang="en-US" dirty="0" smtClean="0"/>
              <a:t>Issues with advertising campaigns:</a:t>
            </a:r>
          </a:p>
          <a:p>
            <a:pPr lvl="1"/>
            <a:r>
              <a:rPr lang="en-US" dirty="0" smtClean="0"/>
              <a:t>Campaigns risk alienating ‘mainstream consumers’ (</a:t>
            </a:r>
            <a:r>
              <a:rPr lang="en-US" dirty="0" err="1" smtClean="0"/>
              <a:t>Oakenfell</a:t>
            </a:r>
            <a:r>
              <a:rPr lang="en-US" dirty="0" smtClean="0"/>
              <a:t> &amp; Greenlee, 2005).</a:t>
            </a:r>
          </a:p>
          <a:p>
            <a:pPr lvl="1"/>
            <a:r>
              <a:rPr lang="en-US" dirty="0" smtClean="0"/>
              <a:t>Campaigns have been criticized for the application of inaccurate stereotypes and representations of sexual minority consumers (Pavel, 2014).</a:t>
            </a:r>
          </a:p>
          <a:p>
            <a:pPr lvl="1"/>
            <a:r>
              <a:rPr lang="en-US" dirty="0"/>
              <a:t>M</a:t>
            </a:r>
            <a:r>
              <a:rPr lang="en-US" dirty="0" smtClean="0"/>
              <a:t>arketing </a:t>
            </a:r>
            <a:r>
              <a:rPr lang="en-US" dirty="0"/>
              <a:t>and media targeting </a:t>
            </a:r>
            <a:r>
              <a:rPr lang="en-US" dirty="0" smtClean="0"/>
              <a:t>and featuring </a:t>
            </a:r>
            <a:r>
              <a:rPr lang="en-US" dirty="0"/>
              <a:t>gays and lesbians attempt to </a:t>
            </a:r>
            <a:r>
              <a:rPr lang="en-US" dirty="0" err="1" smtClean="0"/>
              <a:t>heteronormalize</a:t>
            </a:r>
            <a:r>
              <a:rPr lang="en-US" dirty="0" smtClean="0"/>
              <a:t> </a:t>
            </a:r>
            <a:r>
              <a:rPr lang="en-US" dirty="0"/>
              <a:t>the public image of gayness for mass, </a:t>
            </a:r>
            <a:r>
              <a:rPr lang="en-US" dirty="0" smtClean="0"/>
              <a:t>mainstream consumption.</a:t>
            </a:r>
            <a:endParaRPr lang="en-US" dirty="0"/>
          </a:p>
          <a:p>
            <a:pPr lvl="1"/>
            <a:endParaRPr lang="en-US" dirty="0"/>
          </a:p>
        </p:txBody>
      </p:sp>
      <p:sp>
        <p:nvSpPr>
          <p:cNvPr id="4" name="Title 1"/>
          <p:cNvSpPr txBox="1">
            <a:spLocks/>
          </p:cNvSpPr>
          <p:nvPr/>
        </p:nvSpPr>
        <p:spPr>
          <a:xfrm>
            <a:off x="457200" y="1260686"/>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rgbClr val="003366"/>
                </a:solidFill>
                <a:latin typeface="Stag Medium" charset="0"/>
                <a:ea typeface="Stag Medium" charset="0"/>
                <a:cs typeface="Stag Medium" charset="0"/>
              </a:defRPr>
            </a:lvl1pPr>
          </a:lstStyle>
          <a:p>
            <a:endParaRPr lang="en-GB" dirty="0"/>
          </a:p>
        </p:txBody>
      </p:sp>
      <p:pic>
        <p:nvPicPr>
          <p:cNvPr id="5" name="Picture 4" descr="Image result for The pink p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1" y="1260686"/>
            <a:ext cx="2755899" cy="108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625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Thoughts</a:t>
            </a:r>
            <a:endParaRPr lang="en-GB" dirty="0"/>
          </a:p>
        </p:txBody>
      </p:sp>
      <p:pic>
        <p:nvPicPr>
          <p:cNvPr id="6" name="Picture 5" descr="Colourless Skittl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279" y="2403686"/>
            <a:ext cx="5877442" cy="3305796"/>
          </a:xfrm>
          <a:prstGeom prst="rect">
            <a:avLst/>
          </a:prstGeom>
        </p:spPr>
      </p:pic>
    </p:spTree>
    <p:extLst>
      <p:ext uri="{BB962C8B-B14F-4D97-AF65-F5344CB8AC3E}">
        <p14:creationId xmlns:p14="http://schemas.microsoft.com/office/powerpoint/2010/main" val="39464084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Thoughts?</a:t>
            </a:r>
            <a:endParaRPr lang="en-US" dirty="0"/>
          </a:p>
        </p:txBody>
      </p:sp>
      <p:pic>
        <p:nvPicPr>
          <p:cNvPr id="4" name="VVnOsonF1Fw" descr="Video"/>
          <p:cNvPicPr>
            <a:picLocks noGrp="1" noRot="1" noChangeAspect="1"/>
          </p:cNvPicPr>
          <p:nvPr>
            <p:ph idx="1"/>
            <a:videoFile r:link="rId1"/>
          </p:nvPr>
        </p:nvPicPr>
        <p:blipFill>
          <a:blip r:embed="rId3"/>
          <a:stretch>
            <a:fillRect/>
          </a:stretch>
        </p:blipFill>
        <p:spPr>
          <a:xfrm>
            <a:off x="1322773" y="2403686"/>
            <a:ext cx="6739942" cy="3791217"/>
          </a:xfrm>
          <a:prstGeom prst="rect">
            <a:avLst/>
          </a:prstGeom>
        </p:spPr>
      </p:pic>
    </p:spTree>
    <p:extLst>
      <p:ext uri="{BB962C8B-B14F-4D97-AF65-F5344CB8AC3E}">
        <p14:creationId xmlns:p14="http://schemas.microsoft.com/office/powerpoint/2010/main" val="3255070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‘gay’ market?</a:t>
            </a:r>
            <a:endParaRPr lang="en-GB" dirty="0"/>
          </a:p>
        </p:txBody>
      </p:sp>
      <p:sp>
        <p:nvSpPr>
          <p:cNvPr id="3" name="Content Placeholder 2"/>
          <p:cNvSpPr>
            <a:spLocks noGrp="1"/>
          </p:cNvSpPr>
          <p:nvPr>
            <p:ph idx="1"/>
          </p:nvPr>
        </p:nvSpPr>
        <p:spPr/>
        <p:txBody>
          <a:bodyPr/>
          <a:lstStyle/>
          <a:p>
            <a:r>
              <a:rPr lang="en-GB" dirty="0" smtClean="0"/>
              <a:t>Questions need to be asked about the ‘ubiquity’ of a gay market</a:t>
            </a:r>
          </a:p>
          <a:p>
            <a:endParaRPr lang="en-GB" dirty="0" smtClean="0"/>
          </a:p>
          <a:p>
            <a:pPr lvl="1"/>
            <a:r>
              <a:rPr lang="en-GB" dirty="0" smtClean="0"/>
              <a:t>Is there a single template for a gay consumer?</a:t>
            </a:r>
          </a:p>
          <a:p>
            <a:pPr lvl="1"/>
            <a:r>
              <a:rPr lang="en-GB" dirty="0" smtClean="0"/>
              <a:t>Do advertisers seek only to target an </a:t>
            </a:r>
            <a:r>
              <a:rPr lang="en-GB" i="1" dirty="0" smtClean="0"/>
              <a:t>idealised (</a:t>
            </a:r>
            <a:r>
              <a:rPr lang="en-GB" i="1" dirty="0" err="1" smtClean="0"/>
              <a:t>heterosexualised</a:t>
            </a:r>
            <a:r>
              <a:rPr lang="en-GB" i="1" dirty="0" smtClean="0"/>
              <a:t>)</a:t>
            </a:r>
            <a:r>
              <a:rPr lang="en-GB" dirty="0" smtClean="0"/>
              <a:t> version of sexual minorities?</a:t>
            </a:r>
          </a:p>
          <a:p>
            <a:pPr lvl="1"/>
            <a:r>
              <a:rPr lang="en-GB" dirty="0" smtClean="0"/>
              <a:t>Does the normalisation of gay consumers serve to alienate wider aspects of sexual minority communities?</a:t>
            </a:r>
            <a:endParaRPr lang="en-GB" dirty="0"/>
          </a:p>
        </p:txBody>
      </p:sp>
    </p:spTree>
    <p:extLst>
      <p:ext uri="{BB962C8B-B14F-4D97-AF65-F5344CB8AC3E}">
        <p14:creationId xmlns:p14="http://schemas.microsoft.com/office/powerpoint/2010/main" val="26523223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‘gay’ workforce?</a:t>
            </a:r>
            <a:endParaRPr lang="en-GB" dirty="0"/>
          </a:p>
        </p:txBody>
      </p:sp>
      <p:pic>
        <p:nvPicPr>
          <p:cNvPr id="4" name="Picture 3"/>
          <p:cNvPicPr>
            <a:picLocks noChangeAspect="1"/>
          </p:cNvPicPr>
          <p:nvPr/>
        </p:nvPicPr>
        <p:blipFill>
          <a:blip r:embed="rId2"/>
          <a:stretch>
            <a:fillRect/>
          </a:stretch>
        </p:blipFill>
        <p:spPr>
          <a:xfrm>
            <a:off x="1182613" y="2403686"/>
            <a:ext cx="6778773" cy="2393577"/>
          </a:xfrm>
          <a:prstGeom prst="rect">
            <a:avLst/>
          </a:prstGeom>
        </p:spPr>
      </p:pic>
    </p:spTree>
    <p:extLst>
      <p:ext uri="{BB962C8B-B14F-4D97-AF65-F5344CB8AC3E}">
        <p14:creationId xmlns:p14="http://schemas.microsoft.com/office/powerpoint/2010/main" val="1621667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Risks for brands and marketers</a:t>
            </a:r>
            <a:endParaRPr lang="en-GB" dirty="0"/>
          </a:p>
        </p:txBody>
      </p:sp>
      <p:sp>
        <p:nvSpPr>
          <p:cNvPr id="3" name="Content Placeholder 2"/>
          <p:cNvSpPr>
            <a:spLocks noGrp="1"/>
          </p:cNvSpPr>
          <p:nvPr>
            <p:ph idx="1"/>
          </p:nvPr>
        </p:nvSpPr>
        <p:spPr>
          <a:xfrm>
            <a:off x="457200" y="2608900"/>
            <a:ext cx="8229600" cy="4058230"/>
          </a:xfrm>
        </p:spPr>
        <p:txBody>
          <a:bodyPr>
            <a:normAutofit lnSpcReduction="10000"/>
          </a:bodyPr>
          <a:lstStyle/>
          <a:p>
            <a:r>
              <a:rPr lang="en-US" dirty="0" err="1"/>
              <a:t>Oakenfull</a:t>
            </a:r>
            <a:r>
              <a:rPr lang="en-US" dirty="0"/>
              <a:t> and Greenlee (2005) </a:t>
            </a:r>
            <a:endParaRPr lang="en-US" dirty="0" smtClean="0"/>
          </a:p>
          <a:p>
            <a:pPr lvl="1"/>
            <a:r>
              <a:rPr lang="en-US" dirty="0" smtClean="0"/>
              <a:t>Investigated </a:t>
            </a:r>
            <a:r>
              <a:rPr lang="en-US" dirty="0"/>
              <a:t>the influence of different forms of ad imagery </a:t>
            </a:r>
            <a:r>
              <a:rPr lang="en-US" dirty="0" smtClean="0"/>
              <a:t>(e.g., mainstream </a:t>
            </a:r>
            <a:r>
              <a:rPr lang="en-US" dirty="0"/>
              <a:t>heterosexual, </a:t>
            </a:r>
            <a:r>
              <a:rPr lang="en-US" dirty="0" smtClean="0"/>
              <a:t>explicit/implicit sexual minority subcultural </a:t>
            </a:r>
            <a:r>
              <a:rPr lang="en-US" dirty="0"/>
              <a:t>symbolism</a:t>
            </a:r>
            <a:r>
              <a:rPr lang="en-US" dirty="0" smtClean="0"/>
              <a:t>).</a:t>
            </a:r>
          </a:p>
          <a:p>
            <a:r>
              <a:rPr lang="en-US" dirty="0" smtClean="0"/>
              <a:t>Findings:</a:t>
            </a:r>
          </a:p>
          <a:p>
            <a:pPr lvl="1"/>
            <a:r>
              <a:rPr lang="en-GB" dirty="0" smtClean="0"/>
              <a:t>Heterosexual participants had </a:t>
            </a:r>
            <a:r>
              <a:rPr lang="en-GB" dirty="0"/>
              <a:t>a more positive attitude toward heterosexual </a:t>
            </a:r>
            <a:r>
              <a:rPr lang="en-GB" dirty="0" smtClean="0"/>
              <a:t>imagery than </a:t>
            </a:r>
            <a:r>
              <a:rPr lang="en-GB" dirty="0"/>
              <a:t>the explicit gay male or explicit lesbian </a:t>
            </a:r>
            <a:r>
              <a:rPr lang="en-GB" dirty="0" smtClean="0"/>
              <a:t>imagery.</a:t>
            </a:r>
          </a:p>
          <a:p>
            <a:pPr lvl="1"/>
            <a:r>
              <a:rPr lang="en-GB" dirty="0" smtClean="0"/>
              <a:t>Implicit </a:t>
            </a:r>
            <a:r>
              <a:rPr lang="en-GB" dirty="0"/>
              <a:t>(but identifiable) gay and </a:t>
            </a:r>
            <a:r>
              <a:rPr lang="en-GB" dirty="0" smtClean="0"/>
              <a:t>lesbian imagery </a:t>
            </a:r>
            <a:r>
              <a:rPr lang="en-GB" dirty="0"/>
              <a:t>and iconography appealed to both </a:t>
            </a:r>
            <a:r>
              <a:rPr lang="en-GB" dirty="0" smtClean="0"/>
              <a:t>heterosexual and </a:t>
            </a:r>
            <a:r>
              <a:rPr lang="en-GB" dirty="0"/>
              <a:t>homosexual consumers</a:t>
            </a:r>
          </a:p>
        </p:txBody>
      </p:sp>
    </p:spTree>
    <p:extLst>
      <p:ext uri="{BB962C8B-B14F-4D97-AF65-F5344CB8AC3E}">
        <p14:creationId xmlns:p14="http://schemas.microsoft.com/office/powerpoint/2010/main" val="27748108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Risks for brands and marketers</a:t>
            </a:r>
          </a:p>
        </p:txBody>
      </p:sp>
      <p:sp>
        <p:nvSpPr>
          <p:cNvPr id="3" name="Content Placeholder 2"/>
          <p:cNvSpPr>
            <a:spLocks noGrp="1"/>
          </p:cNvSpPr>
          <p:nvPr>
            <p:ph idx="1"/>
          </p:nvPr>
        </p:nvSpPr>
        <p:spPr>
          <a:xfrm>
            <a:off x="457200" y="2333691"/>
            <a:ext cx="8229600" cy="4040475"/>
          </a:xfrm>
        </p:spPr>
        <p:txBody>
          <a:bodyPr>
            <a:normAutofit lnSpcReduction="10000"/>
          </a:bodyPr>
          <a:lstStyle/>
          <a:p>
            <a:r>
              <a:rPr lang="en-GB" dirty="0" smtClean="0"/>
              <a:t>Contradictions:</a:t>
            </a:r>
          </a:p>
          <a:p>
            <a:pPr lvl="1"/>
            <a:r>
              <a:rPr lang="en-US" dirty="0"/>
              <a:t>Bradley (2010) who found that heterosexual </a:t>
            </a:r>
            <a:r>
              <a:rPr lang="en-US" dirty="0" smtClean="0"/>
              <a:t>participants reported </a:t>
            </a:r>
            <a:r>
              <a:rPr lang="en-US" dirty="0"/>
              <a:t>negative feelings and less arousal </a:t>
            </a:r>
            <a:r>
              <a:rPr lang="en-US" dirty="0" smtClean="0"/>
              <a:t>as a </a:t>
            </a:r>
            <a:r>
              <a:rPr lang="en-US" dirty="0"/>
              <a:t>result of viewing an ad featuring homosexual </a:t>
            </a:r>
            <a:r>
              <a:rPr lang="en-US" dirty="0" smtClean="0"/>
              <a:t>imagery as </a:t>
            </a:r>
            <a:r>
              <a:rPr lang="en-US" dirty="0"/>
              <a:t>opposed to heterosexual </a:t>
            </a:r>
            <a:r>
              <a:rPr lang="en-US" dirty="0" smtClean="0"/>
              <a:t>imagery.</a:t>
            </a:r>
          </a:p>
          <a:p>
            <a:pPr lvl="2"/>
            <a:r>
              <a:rPr lang="en-US" dirty="0" smtClean="0"/>
              <a:t>This contributed to </a:t>
            </a:r>
            <a:r>
              <a:rPr lang="en-US" dirty="0"/>
              <a:t>a more negative attitude toward the </a:t>
            </a:r>
            <a:r>
              <a:rPr lang="en-US" dirty="0" smtClean="0"/>
              <a:t>ad.</a:t>
            </a:r>
          </a:p>
          <a:p>
            <a:pPr lvl="2"/>
            <a:endParaRPr lang="en-US" dirty="0" smtClean="0"/>
          </a:p>
          <a:p>
            <a:pPr lvl="1"/>
            <a:r>
              <a:rPr lang="en-US" dirty="0" err="1"/>
              <a:t>Angelini</a:t>
            </a:r>
            <a:r>
              <a:rPr lang="en-US" dirty="0"/>
              <a:t> &amp; </a:t>
            </a:r>
            <a:r>
              <a:rPr lang="en-US" dirty="0" smtClean="0"/>
              <a:t>Bradley (2010) found </a:t>
            </a:r>
            <a:r>
              <a:rPr lang="en-US" dirty="0"/>
              <a:t>that participants viewed ads with </a:t>
            </a:r>
            <a:r>
              <a:rPr lang="en-US" dirty="0" smtClean="0"/>
              <a:t>homosexual imagery </a:t>
            </a:r>
            <a:r>
              <a:rPr lang="en-US" dirty="0"/>
              <a:t>longer than ads with heterosexual </a:t>
            </a:r>
            <a:r>
              <a:rPr lang="en-US" dirty="0" smtClean="0"/>
              <a:t>imagery and </a:t>
            </a:r>
            <a:r>
              <a:rPr lang="en-US" dirty="0"/>
              <a:t>subsequently more freely recalled, recognized, </a:t>
            </a:r>
            <a:r>
              <a:rPr lang="en-US" dirty="0" smtClean="0"/>
              <a:t>and encoded </a:t>
            </a:r>
            <a:r>
              <a:rPr lang="en-US" dirty="0"/>
              <a:t>in memory the </a:t>
            </a:r>
            <a:r>
              <a:rPr lang="en-US" dirty="0" smtClean="0"/>
              <a:t>imagery.</a:t>
            </a:r>
            <a:endParaRPr lang="en-GB" dirty="0"/>
          </a:p>
        </p:txBody>
      </p:sp>
    </p:spTree>
    <p:extLst>
      <p:ext uri="{BB962C8B-B14F-4D97-AF65-F5344CB8AC3E}">
        <p14:creationId xmlns:p14="http://schemas.microsoft.com/office/powerpoint/2010/main" val="777856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Risks for brands and marketers</a:t>
            </a:r>
          </a:p>
        </p:txBody>
      </p:sp>
      <p:sp>
        <p:nvSpPr>
          <p:cNvPr id="3" name="Content Placeholder 2"/>
          <p:cNvSpPr>
            <a:spLocks noGrp="1"/>
          </p:cNvSpPr>
          <p:nvPr>
            <p:ph idx="1"/>
          </p:nvPr>
        </p:nvSpPr>
        <p:spPr>
          <a:xfrm>
            <a:off x="457200" y="2403686"/>
            <a:ext cx="8229600" cy="4040475"/>
          </a:xfrm>
        </p:spPr>
        <p:txBody>
          <a:bodyPr>
            <a:normAutofit/>
          </a:bodyPr>
          <a:lstStyle/>
          <a:p>
            <a:r>
              <a:rPr lang="en-GB" dirty="0" smtClean="0"/>
              <a:t>Risks:</a:t>
            </a:r>
          </a:p>
          <a:p>
            <a:pPr lvl="1"/>
            <a:r>
              <a:rPr lang="en-GB" dirty="0" smtClean="0"/>
              <a:t>Brands and products risk being marginalised as being ‘gay products’.</a:t>
            </a:r>
          </a:p>
          <a:p>
            <a:pPr lvl="1"/>
            <a:r>
              <a:rPr lang="en-GB" dirty="0" smtClean="0"/>
              <a:t>Risks of products being classed as engaging in ‘</a:t>
            </a:r>
            <a:r>
              <a:rPr lang="en-GB" dirty="0" err="1" smtClean="0"/>
              <a:t>pinkwashing</a:t>
            </a:r>
            <a:r>
              <a:rPr lang="en-GB" dirty="0" smtClean="0"/>
              <a:t>’.</a:t>
            </a:r>
          </a:p>
          <a:p>
            <a:pPr lvl="2"/>
            <a:r>
              <a:rPr lang="en-GB" dirty="0" smtClean="0"/>
              <a:t>Target products in the United States</a:t>
            </a:r>
          </a:p>
          <a:p>
            <a:pPr lvl="1"/>
            <a:endParaRPr lang="en-GB" dirty="0"/>
          </a:p>
        </p:txBody>
      </p:sp>
      <p:sp>
        <p:nvSpPr>
          <p:cNvPr id="4" name="Rectangle 3"/>
          <p:cNvSpPr/>
          <p:nvPr/>
        </p:nvSpPr>
        <p:spPr>
          <a:xfrm>
            <a:off x="3013970" y="5202477"/>
            <a:ext cx="4572000" cy="923330"/>
          </a:xfrm>
          <a:prstGeom prst="rect">
            <a:avLst/>
          </a:prstGeom>
        </p:spPr>
        <p:txBody>
          <a:bodyPr>
            <a:spAutoFit/>
          </a:bodyPr>
          <a:lstStyle/>
          <a:p>
            <a:endParaRPr lang="en-US" b="1" dirty="0" smtClean="0">
              <a:solidFill>
                <a:srgbClr val="000000"/>
              </a:solidFill>
              <a:latin typeface="Arial Narrow" panose="020B0606020202030204" pitchFamily="34" charset="0"/>
            </a:endParaRPr>
          </a:p>
          <a:p>
            <a:r>
              <a:rPr lang="en-US" b="1" dirty="0" smtClean="0">
                <a:solidFill>
                  <a:srgbClr val="000000"/>
                </a:solidFill>
                <a:latin typeface="Arial Narrow" panose="020B0606020202030204" pitchFamily="34" charset="0"/>
              </a:rPr>
              <a:t>Target </a:t>
            </a:r>
            <a:r>
              <a:rPr lang="en-US" b="1" dirty="0">
                <a:solidFill>
                  <a:srgbClr val="000000"/>
                </a:solidFill>
                <a:latin typeface="Arial Narrow" panose="020B0606020202030204" pitchFamily="34" charset="0"/>
              </a:rPr>
              <a:t>Will Gladly Take Your Gay Money But Won't Support Your Equal Right to Gay Marry</a:t>
            </a:r>
            <a:endParaRPr lang="en-US" b="1" i="0" dirty="0">
              <a:solidFill>
                <a:srgbClr val="000000"/>
              </a:solidFill>
              <a:effectLst/>
              <a:latin typeface="Arial Narrow" panose="020B0606020202030204" pitchFamily="34" charset="0"/>
            </a:endParaRPr>
          </a:p>
        </p:txBody>
      </p:sp>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562" y="5069317"/>
            <a:ext cx="3133664" cy="289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7619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fallacy of the Pink Pound?</a:t>
            </a:r>
            <a:endParaRPr lang="en-GB" dirty="0"/>
          </a:p>
        </p:txBody>
      </p:sp>
      <p:sp>
        <p:nvSpPr>
          <p:cNvPr id="3" name="Content Placeholder 2"/>
          <p:cNvSpPr>
            <a:spLocks noGrp="1"/>
          </p:cNvSpPr>
          <p:nvPr>
            <p:ph idx="1"/>
          </p:nvPr>
        </p:nvSpPr>
        <p:spPr/>
        <p:txBody>
          <a:bodyPr>
            <a:normAutofit fontScale="92500"/>
          </a:bodyPr>
          <a:lstStyle/>
          <a:p>
            <a:r>
              <a:rPr lang="en-GB" dirty="0" smtClean="0"/>
              <a:t>The myth of ‘Gay Affluence’ (</a:t>
            </a:r>
            <a:r>
              <a:rPr lang="en-GB" dirty="0" err="1" smtClean="0"/>
              <a:t>Badgeet</a:t>
            </a:r>
            <a:r>
              <a:rPr lang="en-GB" dirty="0" smtClean="0"/>
              <a:t>, 1998)</a:t>
            </a:r>
          </a:p>
          <a:p>
            <a:pPr lvl="1"/>
            <a:r>
              <a:rPr lang="en-GB" dirty="0" smtClean="0"/>
              <a:t>The assumption that sexual minorities have a greater disposable income is not as straightforward as is suggested.</a:t>
            </a:r>
          </a:p>
          <a:p>
            <a:pPr lvl="1"/>
            <a:r>
              <a:rPr lang="en-US" dirty="0" smtClean="0"/>
              <a:t>The </a:t>
            </a:r>
            <a:r>
              <a:rPr lang="en-US" dirty="0"/>
              <a:t>economic </a:t>
            </a:r>
            <a:r>
              <a:rPr lang="en-US" dirty="0" smtClean="0"/>
              <a:t>status between </a:t>
            </a:r>
            <a:r>
              <a:rPr lang="en-US" dirty="0"/>
              <a:t>heterosexuals and </a:t>
            </a:r>
            <a:r>
              <a:rPr lang="en-US" dirty="0" smtClean="0"/>
              <a:t>sexual minorities </a:t>
            </a:r>
            <a:r>
              <a:rPr lang="en-US" dirty="0"/>
              <a:t>is actually quite </a:t>
            </a:r>
            <a:r>
              <a:rPr lang="en-US" dirty="0" smtClean="0"/>
              <a:t>complex (Hettinger &amp; </a:t>
            </a:r>
            <a:r>
              <a:rPr lang="en-US" dirty="0" err="1" smtClean="0"/>
              <a:t>Vandello</a:t>
            </a:r>
            <a:r>
              <a:rPr lang="en-US" dirty="0" smtClean="0"/>
              <a:t>, 2014).</a:t>
            </a:r>
          </a:p>
          <a:p>
            <a:pPr lvl="1"/>
            <a:r>
              <a:rPr lang="en-US" dirty="0" smtClean="0"/>
              <a:t>Incomes </a:t>
            </a:r>
            <a:r>
              <a:rPr lang="en-US" dirty="0"/>
              <a:t>in gay and lesbian households </a:t>
            </a:r>
            <a:r>
              <a:rPr lang="en-US" dirty="0" smtClean="0"/>
              <a:t>may actually </a:t>
            </a:r>
            <a:r>
              <a:rPr lang="en-US" dirty="0"/>
              <a:t>be </a:t>
            </a:r>
            <a:r>
              <a:rPr lang="en-US" dirty="0" smtClean="0"/>
              <a:t>lower than comparable heterosexual households </a:t>
            </a:r>
            <a:r>
              <a:rPr lang="en-US" dirty="0"/>
              <a:t>(</a:t>
            </a:r>
            <a:r>
              <a:rPr lang="en-US" dirty="0" smtClean="0"/>
              <a:t>Romero, et al., 2007</a:t>
            </a:r>
            <a:r>
              <a:rPr lang="en-US" dirty="0"/>
              <a:t>).</a:t>
            </a:r>
            <a:endParaRPr lang="en-GB" dirty="0"/>
          </a:p>
        </p:txBody>
      </p:sp>
    </p:spTree>
    <p:extLst>
      <p:ext uri="{BB962C8B-B14F-4D97-AF65-F5344CB8AC3E}">
        <p14:creationId xmlns:p14="http://schemas.microsoft.com/office/powerpoint/2010/main" val="1349134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Clr>
                <a:srgbClr val="B08A42"/>
              </a:buClr>
            </a:pPr>
            <a:endParaRPr lang="en-US" dirty="0" smtClean="0">
              <a:latin typeface="Candara" panose="020E0502030303020204" pitchFamily="34" charset="0"/>
            </a:endParaRPr>
          </a:p>
          <a:p>
            <a:pPr lvl="1">
              <a:buClr>
                <a:srgbClr val="B08A42"/>
              </a:buClr>
            </a:pPr>
            <a:endParaRPr lang="en-US" dirty="0">
              <a:latin typeface="Candara" panose="020E0502030303020204" pitchFamily="34" charset="0"/>
            </a:endParaRPr>
          </a:p>
        </p:txBody>
      </p:sp>
      <p:pic>
        <p:nvPicPr>
          <p:cNvPr id="3074" name="Picture 2" descr="[staff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49337"/>
            <a:ext cx="3657600" cy="26728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ont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049337"/>
            <a:ext cx="1819821" cy="26728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ay liberation front march&#10;http://www-tc.pbs.org/wgbh/americanexperience/media/uploads/special_features/photo_gallery/stonewall_gallery_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4076700"/>
            <a:ext cx="3657600" cy="26504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5600" y="3653344"/>
            <a:ext cx="4737100" cy="369332"/>
          </a:xfrm>
          <a:prstGeom prst="rect">
            <a:avLst/>
          </a:prstGeom>
          <a:noFill/>
        </p:spPr>
        <p:txBody>
          <a:bodyPr wrap="square" rtlCol="0">
            <a:spAutoFit/>
          </a:bodyPr>
          <a:lstStyle/>
          <a:p>
            <a:r>
              <a:rPr lang="en-GB" dirty="0" smtClean="0"/>
              <a:t>Kinsey, Martin, Pomeroy &amp; </a:t>
            </a:r>
            <a:r>
              <a:rPr lang="en-GB" dirty="0" err="1" smtClean="0"/>
              <a:t>Gebhard</a:t>
            </a:r>
            <a:endParaRPr lang="en-GB" dirty="0"/>
          </a:p>
        </p:txBody>
      </p:sp>
      <p:pic>
        <p:nvPicPr>
          <p:cNvPr id="3080" name="Picture 8" descr="Wolfenden repo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8074" y="1049337"/>
            <a:ext cx="2740025" cy="267286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SM&#10;http://kidsandmeds.umwblogs.org/files/2010/09/dsm-2-181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5437" y="4076700"/>
            <a:ext cx="1799184" cy="26504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exual offences act 1967&#10;http://www.polarimagazine.com/wp-content/uploads/2011/11/Sexual-Offences-Act-19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8076" y="4076700"/>
            <a:ext cx="2740024" cy="267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37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fallacy of the Pink Pound?</a:t>
            </a:r>
          </a:p>
        </p:txBody>
      </p:sp>
      <p:sp>
        <p:nvSpPr>
          <p:cNvPr id="3" name="Content Placeholder 2"/>
          <p:cNvSpPr>
            <a:spLocks noGrp="1"/>
          </p:cNvSpPr>
          <p:nvPr>
            <p:ph idx="1"/>
          </p:nvPr>
        </p:nvSpPr>
        <p:spPr>
          <a:xfrm>
            <a:off x="457200" y="2608900"/>
            <a:ext cx="6334217" cy="3517264"/>
          </a:xfrm>
        </p:spPr>
        <p:txBody>
          <a:bodyPr>
            <a:normAutofit fontScale="92500"/>
          </a:bodyPr>
          <a:lstStyle/>
          <a:p>
            <a:r>
              <a:rPr lang="en-GB" dirty="0" smtClean="0"/>
              <a:t>McDermott &amp; Luyt (2016)</a:t>
            </a:r>
          </a:p>
          <a:p>
            <a:pPr lvl="1"/>
            <a:r>
              <a:rPr lang="en-GB" dirty="0" smtClean="0"/>
              <a:t>In an analysis of LGBT Londoner’s, evidence demonstrated that levels of poverty among sexual minorities was markedly high.</a:t>
            </a:r>
          </a:p>
          <a:p>
            <a:pPr lvl="1"/>
            <a:r>
              <a:rPr lang="en-GB" dirty="0" smtClean="0"/>
              <a:t>Sexual minorities also faced distinct pressures in trying to live up to stereotypical ideals and expectations.</a:t>
            </a:r>
          </a:p>
          <a:p>
            <a:pPr lvl="1"/>
            <a:r>
              <a:rPr lang="en-GB" dirty="0" smtClean="0"/>
              <a:t>Despite anti-discrimination legislation, still face distinct economic challenges.</a:t>
            </a:r>
            <a:endParaRPr lang="en-GB" dirty="0"/>
          </a:p>
        </p:txBody>
      </p:sp>
      <p:pic>
        <p:nvPicPr>
          <p:cNvPr id="5" name="Picture 4" descr="Still out there"/>
          <p:cNvPicPr>
            <a:picLocks noChangeAspect="1"/>
          </p:cNvPicPr>
          <p:nvPr/>
        </p:nvPicPr>
        <p:blipFill>
          <a:blip r:embed="rId2"/>
          <a:stretch>
            <a:fillRect/>
          </a:stretch>
        </p:blipFill>
        <p:spPr>
          <a:xfrm>
            <a:off x="6717575" y="3186574"/>
            <a:ext cx="2123338" cy="3054428"/>
          </a:xfrm>
          <a:prstGeom prst="rect">
            <a:avLst/>
          </a:prstGeom>
        </p:spPr>
      </p:pic>
    </p:spTree>
    <p:extLst>
      <p:ext uri="{BB962C8B-B14F-4D97-AF65-F5344CB8AC3E}">
        <p14:creationId xmlns:p14="http://schemas.microsoft.com/office/powerpoint/2010/main" val="11048109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fallacy of the Pink Pound?</a:t>
            </a:r>
            <a:endParaRPr lang="en-GB" dirty="0"/>
          </a:p>
        </p:txBody>
      </p:sp>
      <p:sp>
        <p:nvSpPr>
          <p:cNvPr id="3" name="Content Placeholder 2"/>
          <p:cNvSpPr>
            <a:spLocks noGrp="1"/>
          </p:cNvSpPr>
          <p:nvPr>
            <p:ph idx="1"/>
          </p:nvPr>
        </p:nvSpPr>
        <p:spPr>
          <a:xfrm>
            <a:off x="457200" y="2608900"/>
            <a:ext cx="5144610" cy="3517264"/>
          </a:xfrm>
        </p:spPr>
        <p:txBody>
          <a:bodyPr>
            <a:normAutofit fontScale="85000" lnSpcReduction="20000"/>
          </a:bodyPr>
          <a:lstStyle/>
          <a:p>
            <a:r>
              <a:rPr lang="en-GB" dirty="0" err="1" smtClean="0"/>
              <a:t>Drydakis</a:t>
            </a:r>
            <a:r>
              <a:rPr lang="en-GB" dirty="0" smtClean="0"/>
              <a:t> (2015)</a:t>
            </a:r>
          </a:p>
          <a:p>
            <a:pPr lvl="1"/>
            <a:r>
              <a:rPr lang="en-GB" dirty="0" smtClean="0"/>
              <a:t>Conducted a field experiment in which CV’s were sent to prospective employers in the UK (</a:t>
            </a:r>
            <a:r>
              <a:rPr lang="en-US" dirty="0"/>
              <a:t>144 </a:t>
            </a:r>
            <a:r>
              <a:rPr lang="en-US" dirty="0" smtClean="0"/>
              <a:t>jobseekers and </a:t>
            </a:r>
            <a:r>
              <a:rPr lang="en-US" dirty="0"/>
              <a:t>their correspondence with 5549 </a:t>
            </a:r>
            <a:r>
              <a:rPr lang="en-US" dirty="0" smtClean="0"/>
              <a:t>firms)</a:t>
            </a:r>
          </a:p>
          <a:p>
            <a:pPr lvl="1"/>
            <a:endParaRPr lang="en-US" dirty="0"/>
          </a:p>
          <a:p>
            <a:pPr lvl="1"/>
            <a:r>
              <a:rPr lang="en-US" dirty="0"/>
              <a:t>Results demonstrated that </a:t>
            </a:r>
            <a:r>
              <a:rPr lang="en-US" dirty="0" smtClean="0"/>
              <a:t>the </a:t>
            </a:r>
            <a:r>
              <a:rPr lang="en-US" dirty="0"/>
              <a:t>probability of gay or lesbian applicants receiving an invitation for an interview was </a:t>
            </a:r>
            <a:r>
              <a:rPr lang="en-US" dirty="0" smtClean="0"/>
              <a:t>5.0 percent </a:t>
            </a:r>
            <a:r>
              <a:rPr lang="en-US" dirty="0"/>
              <a:t>(5.1%) lower than that for heterosexual male or female </a:t>
            </a:r>
            <a:r>
              <a:rPr lang="en-US" dirty="0" smtClean="0"/>
              <a:t>applicants.</a:t>
            </a:r>
            <a:endParaRPr lang="en-GB" dirty="0"/>
          </a:p>
        </p:txBody>
      </p:sp>
      <p:pic>
        <p:nvPicPr>
          <p:cNvPr id="3074" name="Picture 2" descr="Interview http://www.prospectpersonnel.co.uk/wp-content/uploads/2015/06/Tough-inter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810" y="3219450"/>
            <a:ext cx="316777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9294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conclusion</a:t>
            </a:r>
            <a:endParaRPr lang="en-GB" dirty="0"/>
          </a:p>
        </p:txBody>
      </p:sp>
      <p:sp>
        <p:nvSpPr>
          <p:cNvPr id="3" name="Content Placeholder 2"/>
          <p:cNvSpPr>
            <a:spLocks noGrp="1"/>
          </p:cNvSpPr>
          <p:nvPr>
            <p:ph idx="1"/>
          </p:nvPr>
        </p:nvSpPr>
        <p:spPr/>
        <p:txBody>
          <a:bodyPr>
            <a:normAutofit fontScale="92500"/>
          </a:bodyPr>
          <a:lstStyle/>
          <a:p>
            <a:r>
              <a:rPr lang="en-GB" dirty="0" smtClean="0"/>
              <a:t>Today’s lecture</a:t>
            </a:r>
          </a:p>
          <a:p>
            <a:pPr lvl="1"/>
            <a:r>
              <a:rPr lang="en-US" dirty="0" smtClean="0"/>
              <a:t>Considered </a:t>
            </a:r>
            <a:r>
              <a:rPr lang="en-US" dirty="0"/>
              <a:t>some of the contextual issues surrounding sexual minorities.</a:t>
            </a:r>
          </a:p>
          <a:p>
            <a:pPr lvl="1"/>
            <a:r>
              <a:rPr lang="en-US" dirty="0" smtClean="0"/>
              <a:t>Examined </a:t>
            </a:r>
            <a:r>
              <a:rPr lang="en-US" dirty="0"/>
              <a:t>data that indicates a change in socio-cultural perceptions of sexual minorities.</a:t>
            </a:r>
          </a:p>
          <a:p>
            <a:pPr lvl="1"/>
            <a:r>
              <a:rPr lang="en-US" dirty="0" smtClean="0"/>
              <a:t>Examined </a:t>
            </a:r>
            <a:r>
              <a:rPr lang="en-US" dirty="0"/>
              <a:t>the concept of the ‘Pink-Pound’, assess its validity and consider its relation to identity and consumption</a:t>
            </a:r>
          </a:p>
          <a:p>
            <a:pPr lvl="1"/>
            <a:r>
              <a:rPr lang="en-US" dirty="0" smtClean="0"/>
              <a:t>Examined </a:t>
            </a:r>
            <a:r>
              <a:rPr lang="en-US" dirty="0"/>
              <a:t>the limitations of this concept and </a:t>
            </a:r>
            <a:r>
              <a:rPr lang="en-US" dirty="0" smtClean="0"/>
              <a:t>evaluated </a:t>
            </a:r>
            <a:r>
              <a:rPr lang="en-US" dirty="0"/>
              <a:t>the extent to which it is generalizable.</a:t>
            </a:r>
          </a:p>
          <a:p>
            <a:pPr lvl="1"/>
            <a:endParaRPr lang="en-GB" dirty="0"/>
          </a:p>
        </p:txBody>
      </p:sp>
    </p:spTree>
    <p:extLst>
      <p:ext uri="{BB962C8B-B14F-4D97-AF65-F5344CB8AC3E}">
        <p14:creationId xmlns:p14="http://schemas.microsoft.com/office/powerpoint/2010/main" val="38559793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conclusion</a:t>
            </a:r>
            <a:endParaRPr lang="en-GB" dirty="0"/>
          </a:p>
        </p:txBody>
      </p:sp>
      <p:sp>
        <p:nvSpPr>
          <p:cNvPr id="3" name="Content Placeholder 2"/>
          <p:cNvSpPr>
            <a:spLocks noGrp="1"/>
          </p:cNvSpPr>
          <p:nvPr>
            <p:ph idx="1"/>
          </p:nvPr>
        </p:nvSpPr>
        <p:spPr>
          <a:xfrm>
            <a:off x="457200" y="2333693"/>
            <a:ext cx="8229600" cy="3517264"/>
          </a:xfrm>
        </p:spPr>
        <p:txBody>
          <a:bodyPr>
            <a:normAutofit/>
          </a:bodyPr>
          <a:lstStyle/>
          <a:p>
            <a:r>
              <a:rPr lang="en-GB" dirty="0" smtClean="0"/>
              <a:t>Take home message</a:t>
            </a:r>
          </a:p>
          <a:p>
            <a:pPr lvl="1"/>
            <a:r>
              <a:rPr lang="en-US" dirty="0" smtClean="0"/>
              <a:t>In order to understand the consumption in relation to sexual minority consumers, one must understand the distinct historical and socio-political contexts.</a:t>
            </a:r>
          </a:p>
          <a:p>
            <a:pPr lvl="1"/>
            <a:r>
              <a:rPr lang="en-US" dirty="0" smtClean="0"/>
              <a:t>Companies have identified sexual minorities as a target market and are actively seeking to sell to this market</a:t>
            </a:r>
          </a:p>
          <a:p>
            <a:pPr lvl="1"/>
            <a:r>
              <a:rPr lang="en-US" dirty="0" smtClean="0"/>
              <a:t>While this market is lucrative, the degree to which it is as powerful as it assumed is questionable.</a:t>
            </a:r>
            <a:endParaRPr lang="en-US" dirty="0"/>
          </a:p>
          <a:p>
            <a:pPr lvl="1"/>
            <a:endParaRPr lang="en-GB" dirty="0"/>
          </a:p>
        </p:txBody>
      </p:sp>
    </p:spTree>
    <p:extLst>
      <p:ext uri="{BB962C8B-B14F-4D97-AF65-F5344CB8AC3E}">
        <p14:creationId xmlns:p14="http://schemas.microsoft.com/office/powerpoint/2010/main" val="2532265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Then…</a:t>
            </a:r>
            <a:endParaRPr lang="en-US" dirty="0"/>
          </a:p>
        </p:txBody>
      </p:sp>
      <p:pic>
        <p:nvPicPr>
          <p:cNvPr id="4" name="qBGh9kK2lT4" descr="Video"/>
          <p:cNvPicPr preferRelativeResize="0">
            <a:picLocks noGrp="1" noRot="1"/>
          </p:cNvPicPr>
          <p:nvPr>
            <p:ph idx="1"/>
            <a:videoFile r:link="rId1"/>
          </p:nvPr>
        </p:nvPicPr>
        <p:blipFill>
          <a:blip r:embed="rId3"/>
          <a:stretch>
            <a:fillRect/>
          </a:stretch>
        </p:blipFill>
        <p:spPr>
          <a:xfrm>
            <a:off x="1485900" y="2263138"/>
            <a:ext cx="6172200" cy="3429000"/>
          </a:xfrm>
          <a:prstGeom prst="rect">
            <a:avLst/>
          </a:prstGeom>
        </p:spPr>
      </p:pic>
    </p:spTree>
    <p:extLst>
      <p:ext uri="{BB962C8B-B14F-4D97-AF65-F5344CB8AC3E}">
        <p14:creationId xmlns:p14="http://schemas.microsoft.com/office/powerpoint/2010/main" val="3414944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dom to marry map&#10;http://freedomtomarry.org/page/-/files/images/WorldMarriageMapJuly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386" y="907255"/>
            <a:ext cx="4865822" cy="23923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hotograph&#10;http://blogs.independent.co.uk/wp-content/uploads/2013/02/mandel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19" y="1653786"/>
            <a:ext cx="1407781" cy="17978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lio Di Rupo PES-Kongress 20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264" y="2722096"/>
            <a:ext cx="1260895" cy="15589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GBT rights map&#10;http://upload.wikimedia.org/wikipedia/commons/thumb/8/85/LGBT_rights_at_the_UN.svg/863px-LGBT_rights_at_the_UN.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108" y="3501559"/>
            <a:ext cx="5002248" cy="25677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49706" y="6045867"/>
            <a:ext cx="2806700" cy="430887"/>
          </a:xfrm>
          <a:prstGeom prst="rect">
            <a:avLst/>
          </a:prstGeom>
          <a:noFill/>
        </p:spPr>
        <p:txBody>
          <a:bodyPr wrap="square" rtlCol="0">
            <a:spAutoFit/>
          </a:bodyPr>
          <a:lstStyle/>
          <a:p>
            <a:r>
              <a:rPr lang="en-GB" sz="1100" dirty="0"/>
              <a:t>"LGBT rights at the UN" </a:t>
            </a:r>
            <a:r>
              <a:rPr lang="en-GB" sz="1100" dirty="0" smtClean="0"/>
              <a:t>Wikimedia </a:t>
            </a:r>
            <a:r>
              <a:rPr lang="en-GB" sz="1100" dirty="0"/>
              <a:t>Commons </a:t>
            </a:r>
            <a:r>
              <a:rPr lang="en-GB" sz="1100" dirty="0" smtClean="0"/>
              <a:t>-</a:t>
            </a:r>
            <a:endParaRPr lang="en-GB" sz="1100" dirty="0"/>
          </a:p>
        </p:txBody>
      </p:sp>
      <p:sp>
        <p:nvSpPr>
          <p:cNvPr id="9" name="TextBox 8"/>
          <p:cNvSpPr txBox="1"/>
          <p:nvPr/>
        </p:nvSpPr>
        <p:spPr>
          <a:xfrm>
            <a:off x="5041756" y="3309589"/>
            <a:ext cx="3022600" cy="261610"/>
          </a:xfrm>
          <a:prstGeom prst="rect">
            <a:avLst/>
          </a:prstGeom>
          <a:noFill/>
        </p:spPr>
        <p:txBody>
          <a:bodyPr wrap="square" rtlCol="0">
            <a:spAutoFit/>
          </a:bodyPr>
          <a:lstStyle/>
          <a:p>
            <a:r>
              <a:rPr lang="en-GB" sz="1100" dirty="0"/>
              <a:t>"LGBT </a:t>
            </a:r>
            <a:r>
              <a:rPr lang="en-GB" sz="1100" dirty="0" smtClean="0"/>
              <a:t>marriage </a:t>
            </a:r>
            <a:r>
              <a:rPr lang="en-GB" sz="1100" dirty="0"/>
              <a:t>at the UN" </a:t>
            </a:r>
            <a:r>
              <a:rPr lang="en-GB" sz="1100" dirty="0" smtClean="0"/>
              <a:t>Wikimedia </a:t>
            </a:r>
            <a:r>
              <a:rPr lang="en-GB" sz="1100" dirty="0"/>
              <a:t>Commons </a:t>
            </a:r>
          </a:p>
        </p:txBody>
      </p:sp>
      <p:pic>
        <p:nvPicPr>
          <p:cNvPr id="4106" name="Picture 10" descr="Photograph&#10;https://encrypted-tbn2.gstatic.com/images?q=tbn:ANd9GcSzoB4nsUjq0lI8wNsi6uvTap2tKOjswb5y6de00wUz5jRetyvK4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4853" y="4849842"/>
            <a:ext cx="1626912" cy="16269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ohanna Sigurdardottir&#10;http://www.sanfranciscosentinel.com/wp-content/uploads/2009/01/johanna-sigurdardotti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941" y="3828041"/>
            <a:ext cx="1356747" cy="204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15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mophobic protest&#10;http://blogs.sparenot.com/workmen/files/2012/10/Gramps-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114425"/>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otest&#10;http://s1.ibtimes.com/sites/www.ibtimes.com/files/styles/v2_article_large/public/2013/07/03/russia-gay-pride.jpg?itok=QAOYYFP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2476500"/>
            <a:ext cx="4360034" cy="30067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mophobic protest&#10;http://s1.ibtimes.com/sites/www.ibtimes.com/files/styles/v2_article_large/public/2014/02/28/uganda-anti-gay-law.jpg?itok=FD3i3r8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1114425"/>
            <a:ext cx="3519914" cy="212566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igel Farage&#10;http://i.guim.co.uk/static/w-700/h--/q-95/sys-images/Guardian/Pix/pictures/2014/5/11/1399813648499/Ukip-leader-Nigel-Farage-0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00" y="4602163"/>
            <a:ext cx="3851275" cy="216221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John Waters&#10;http://cf.broadsheet.ie/wp-content/uploads/2014/01/John_Waters_CNA_World_Catholic_News_8_22_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1765" y="4241840"/>
            <a:ext cx="3238500" cy="256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4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sp>
        <p:nvSpPr>
          <p:cNvPr id="5" name="Content Placeholder 4"/>
          <p:cNvSpPr>
            <a:spLocks noGrp="1"/>
          </p:cNvSpPr>
          <p:nvPr>
            <p:ph idx="1"/>
          </p:nvPr>
        </p:nvSpPr>
        <p:spPr/>
        <p:txBody>
          <a:bodyPr/>
          <a:lstStyle/>
          <a:p>
            <a:endParaRPr lang="en-GB"/>
          </a:p>
        </p:txBody>
      </p:sp>
      <p:pic>
        <p:nvPicPr>
          <p:cNvPr id="6" name="Picture 2" descr="Racism and prejudice&#10;http://2.bp.blogspot.com/-cUQmDoM6NNM/TtZcsOZ1FJI/AAAAAAAASNs/DDhU78OxOls/s400/racism+prejud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77326"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5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5993"/>
            <a:ext cx="8229600" cy="3517264"/>
          </a:xfrm>
        </p:spPr>
        <p:txBody>
          <a:bodyPr>
            <a:normAutofit/>
          </a:bodyPr>
          <a:lstStyle/>
          <a:p>
            <a:pPr marL="0" indent="0">
              <a:buNone/>
            </a:pPr>
            <a:endParaRPr lang="en-GB" sz="3200" b="1" dirty="0" smtClean="0">
              <a:latin typeface="Candara" panose="020E0502030303020204" pitchFamily="34" charset="0"/>
            </a:endParaRPr>
          </a:p>
          <a:p>
            <a:pPr marL="0" indent="0">
              <a:buNone/>
            </a:pPr>
            <a:endParaRPr lang="en-GB" sz="3200" b="1" dirty="0" smtClean="0">
              <a:latin typeface="Candara" panose="020E0502030303020204" pitchFamily="34" charset="0"/>
            </a:endParaRPr>
          </a:p>
          <a:p>
            <a:pPr marL="0" indent="0" algn="ctr">
              <a:buNone/>
            </a:pPr>
            <a:r>
              <a:rPr lang="en-GB" sz="3200" dirty="0" smtClean="0">
                <a:latin typeface="Candara" panose="020E0502030303020204" pitchFamily="34" charset="0"/>
              </a:rPr>
              <a:t>What </a:t>
            </a:r>
            <a:r>
              <a:rPr lang="en-GB" sz="3200" b="1" u="sng" dirty="0" smtClean="0">
                <a:solidFill>
                  <a:srgbClr val="0070C0"/>
                </a:solidFill>
                <a:latin typeface="Candara" panose="020E0502030303020204" pitchFamily="34" charset="0"/>
              </a:rPr>
              <a:t>term</a:t>
            </a:r>
            <a:r>
              <a:rPr lang="en-GB" sz="3200" dirty="0" smtClean="0">
                <a:latin typeface="Candara" panose="020E0502030303020204" pitchFamily="34" charset="0"/>
              </a:rPr>
              <a:t> is most commonly associated with negative attitudes towards gay people?</a:t>
            </a:r>
            <a:endParaRPr lang="en-GB" sz="3200" dirty="0">
              <a:latin typeface="Candara" panose="020E0502030303020204" pitchFamily="34" charset="0"/>
            </a:endParaRPr>
          </a:p>
        </p:txBody>
      </p:sp>
      <p:pic>
        <p:nvPicPr>
          <p:cNvPr id="1026" name="Picture 2" descr="Coloured hands http://www.volunteeringhb.org.nz/images/hands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74320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5097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1429</TotalTime>
  <Words>2561</Words>
  <Application>Microsoft Office PowerPoint</Application>
  <PresentationFormat>On-screen Show (4:3)</PresentationFormat>
  <Paragraphs>234</Paragraphs>
  <Slides>43</Slides>
  <Notes>4</Notes>
  <HiddenSlides>0</HiddenSlides>
  <MMClips>5</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43</vt:i4>
      </vt:variant>
    </vt:vector>
  </HeadingPairs>
  <TitlesOfParts>
    <vt:vector size="58" baseType="lpstr">
      <vt:lpstr>ＭＳ Ｐゴシック</vt:lpstr>
      <vt:lpstr>Arial</vt:lpstr>
      <vt:lpstr>Arial Narrow</vt:lpstr>
      <vt:lpstr>Calibri</vt:lpstr>
      <vt:lpstr>Candara</vt:lpstr>
      <vt:lpstr>Georgia</vt:lpstr>
      <vt:lpstr>Stag Medium</vt:lpstr>
      <vt:lpstr>Wingdings</vt:lpstr>
      <vt:lpstr>Office Theme</vt:lpstr>
      <vt:lpstr>1_Office Theme</vt:lpstr>
      <vt:lpstr>2_Office Theme</vt:lpstr>
      <vt:lpstr>3_Office Theme</vt:lpstr>
      <vt:lpstr>4_Office Theme</vt:lpstr>
      <vt:lpstr>5_Office Theme</vt:lpstr>
      <vt:lpstr>6_Office Theme</vt:lpstr>
      <vt:lpstr>From Glad Rags to Fag-Hags: Consumer Behaviour and LGBT communities </vt:lpstr>
      <vt:lpstr>Today’s Lecture</vt:lpstr>
      <vt:lpstr>Sexual Minorities: A marginalised group</vt:lpstr>
      <vt:lpstr>PowerPoint Presentation</vt:lpstr>
      <vt:lpstr>Then…</vt:lpstr>
      <vt:lpstr>PowerPoint Presentation</vt:lpstr>
      <vt:lpstr>PowerPoint Presentation</vt:lpstr>
      <vt:lpstr>PowerPoint Presentation</vt:lpstr>
      <vt:lpstr>PowerPoint Presentation</vt:lpstr>
      <vt:lpstr>How do we define prejudice towards Sexual Minorities?</vt:lpstr>
      <vt:lpstr>Homophobia (Weinberg, 1972)</vt:lpstr>
      <vt:lpstr>Alternatives?</vt:lpstr>
      <vt:lpstr>Morrison &amp; Morrison (2003)</vt:lpstr>
      <vt:lpstr>Have things imporved?</vt:lpstr>
      <vt:lpstr>Attitudinal data</vt:lpstr>
      <vt:lpstr>Stereotype Content (Cuddy et al., 2009)</vt:lpstr>
      <vt:lpstr>Bias Map (Cuddy, Fiske, &amp; Glick, 2007)</vt:lpstr>
      <vt:lpstr>Have things improved? </vt:lpstr>
      <vt:lpstr>PowerPoint Presentation</vt:lpstr>
      <vt:lpstr>The Pink Pound</vt:lpstr>
      <vt:lpstr>Beveridge (2015; FT)</vt:lpstr>
      <vt:lpstr>The Pink Pound</vt:lpstr>
      <vt:lpstr>The Pink Pound</vt:lpstr>
      <vt:lpstr>Consumer Examples</vt:lpstr>
      <vt:lpstr>The Pink Pound</vt:lpstr>
      <vt:lpstr>The Pink Pound</vt:lpstr>
      <vt:lpstr>The Pink Pound</vt:lpstr>
      <vt:lpstr>The Pink Pound</vt:lpstr>
      <vt:lpstr>Types of Advertisements</vt:lpstr>
      <vt:lpstr>Advertising Examples</vt:lpstr>
      <vt:lpstr>The Pink Pound</vt:lpstr>
      <vt:lpstr>Thoughts</vt:lpstr>
      <vt:lpstr>Thoughts?</vt:lpstr>
      <vt:lpstr>A ‘gay’ market?</vt:lpstr>
      <vt:lpstr>A ‘gay’ workforce?</vt:lpstr>
      <vt:lpstr>Risks for brands and marketers</vt:lpstr>
      <vt:lpstr>Risks for brands and marketers</vt:lpstr>
      <vt:lpstr>Risks for brands and marketers</vt:lpstr>
      <vt:lpstr>The fallacy of the Pink Pound?</vt:lpstr>
      <vt:lpstr>The fallacy of the Pink Pound?</vt:lpstr>
      <vt:lpstr>The fallacy of the Pink Pound?</vt:lpstr>
      <vt:lpstr>In conclusion</vt:lpstr>
      <vt:lpstr>In conclusion</vt:lpstr>
    </vt:vector>
  </TitlesOfParts>
  <Company>Anglia Ruskin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Vaughan</dc:creator>
  <cp:lastModifiedBy>Jarman, Stephanie</cp:lastModifiedBy>
  <cp:revision>80</cp:revision>
  <dcterms:created xsi:type="dcterms:W3CDTF">2014-10-02T14:24:42Z</dcterms:created>
  <dcterms:modified xsi:type="dcterms:W3CDTF">2020-08-05T15:45:59Z</dcterms:modified>
</cp:coreProperties>
</file>