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62" r:id="rId4"/>
    <p:sldId id="324" r:id="rId5"/>
    <p:sldId id="259" r:id="rId6"/>
    <p:sldId id="258" r:id="rId7"/>
    <p:sldId id="283" r:id="rId8"/>
    <p:sldId id="263" r:id="rId9"/>
    <p:sldId id="269" r:id="rId10"/>
    <p:sldId id="270" r:id="rId11"/>
    <p:sldId id="271" r:id="rId12"/>
    <p:sldId id="264" r:id="rId13"/>
    <p:sldId id="272" r:id="rId14"/>
    <p:sldId id="274" r:id="rId15"/>
    <p:sldId id="273" r:id="rId16"/>
    <p:sldId id="265" r:id="rId17"/>
    <p:sldId id="275" r:id="rId18"/>
    <p:sldId id="276" r:id="rId19"/>
    <p:sldId id="277" r:id="rId20"/>
    <p:sldId id="288" r:id="rId21"/>
    <p:sldId id="266" r:id="rId22"/>
    <p:sldId id="267" r:id="rId23"/>
    <p:sldId id="278" r:id="rId24"/>
    <p:sldId id="279" r:id="rId25"/>
    <p:sldId id="281" r:id="rId26"/>
    <p:sldId id="268" r:id="rId27"/>
    <p:sldId id="282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325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26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1" r:id="rId62"/>
    <p:sldId id="323" r:id="rId6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CB43D7A-2128-4979-BA6C-DD12FE60932B}">
          <p14:sldIdLst>
            <p14:sldId id="256"/>
            <p14:sldId id="257"/>
            <p14:sldId id="262"/>
            <p14:sldId id="324"/>
            <p14:sldId id="259"/>
            <p14:sldId id="258"/>
            <p14:sldId id="283"/>
            <p14:sldId id="263"/>
            <p14:sldId id="269"/>
            <p14:sldId id="270"/>
            <p14:sldId id="271"/>
            <p14:sldId id="264"/>
            <p14:sldId id="272"/>
            <p14:sldId id="274"/>
            <p14:sldId id="273"/>
            <p14:sldId id="265"/>
            <p14:sldId id="275"/>
            <p14:sldId id="276"/>
            <p14:sldId id="277"/>
            <p14:sldId id="288"/>
            <p14:sldId id="266"/>
            <p14:sldId id="267"/>
            <p14:sldId id="278"/>
            <p14:sldId id="279"/>
            <p14:sldId id="281"/>
            <p14:sldId id="268"/>
            <p14:sldId id="282"/>
            <p14:sldId id="284"/>
            <p14:sldId id="285"/>
            <p14:sldId id="286"/>
            <p14:sldId id="287"/>
            <p14:sldId id="290"/>
            <p14:sldId id="291"/>
            <p14:sldId id="292"/>
            <p14:sldId id="325"/>
            <p14:sldId id="295"/>
            <p14:sldId id="296"/>
            <p14:sldId id="297"/>
            <p14:sldId id="298"/>
            <p14:sldId id="299"/>
            <p14:sldId id="300"/>
            <p14:sldId id="301"/>
            <p14:sldId id="326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CC"/>
    <a:srgbClr val="0000CC"/>
    <a:srgbClr val="006699"/>
    <a:srgbClr val="003399"/>
    <a:srgbClr val="000099"/>
    <a:srgbClr val="000066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3199" autoAdjust="0"/>
  </p:normalViewPr>
  <p:slideViewPr>
    <p:cSldViewPr snapToGrid="0">
      <p:cViewPr varScale="1">
        <p:scale>
          <a:sx n="69" d="100"/>
          <a:sy n="69" d="100"/>
        </p:scale>
        <p:origin x="4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BCF32-3BD4-406D-93B8-E856B1FF4A0C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6638-5664-454E-B526-505C8F594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0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D731-C9F1-4BFF-B86A-31626A0E2554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AFBE-F1F1-43A9-BCC6-2E62D891A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0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Good</a:t>
            </a:r>
            <a:r>
              <a:rPr lang="en-GB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afternoon everyone</a:t>
            </a:r>
          </a:p>
          <a:p>
            <a:pPr eaLnBrk="1" hangingPunct="1"/>
            <a:endParaRPr lang="en-GB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GB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Welcome to lecture 19.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en-GB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endParaRPr lang="en-GB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4D03A-D009-465C-9A33-F887D2BE5855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i="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E2346-0335-4B42-A8F5-2E73314508CB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8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0619" y="6356355"/>
            <a:ext cx="874485" cy="365125"/>
          </a:xfrm>
        </p:spPr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9410" y="6356355"/>
            <a:ext cx="30861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448" y="6356355"/>
            <a:ext cx="998195" cy="365125"/>
          </a:xfrm>
        </p:spPr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3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7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8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7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4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9523"/>
            <a:ext cx="7886700" cy="756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17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0538"/>
            <a:ext cx="7886700" cy="6701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90692"/>
            <a:ext cx="3868340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90687"/>
            <a:ext cx="3887391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7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6"/>
            <a:ext cx="2949178" cy="9225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8"/>
            <a:ext cx="4629150" cy="4726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8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4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431" y="6356355"/>
            <a:ext cx="1838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890D-B0A2-4DD6-9D42-857405BD751E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433" y="2339246"/>
            <a:ext cx="7660918" cy="365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433" y="1242033"/>
            <a:ext cx="7660918" cy="96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0CBDC-4DCE-B347-9FE5-4CDD60467C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" y="175290"/>
            <a:ext cx="1341917" cy="8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1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F-r0D648o" TargetMode="External"/><Relationship Id="rId2" Type="http://schemas.openxmlformats.org/officeDocument/2006/relationships/hyperlink" Target="https://www.youtube.com/watch?v=Nb0fLYdPEPM&amp;t=1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3gofQcOKk" TargetMode="External"/><Relationship Id="rId2" Type="http://schemas.openxmlformats.org/officeDocument/2006/relationships/hyperlink" Target="https://www.youtube.com/watch?v=K9NTmAFQvf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EVbSB2vz_8" TargetMode="External"/><Relationship Id="rId4" Type="http://schemas.openxmlformats.org/officeDocument/2006/relationships/hyperlink" Target="https://www.youtube.com/watch?v=mo_49X7B53o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FXxHiyNqE" TargetMode="External"/><Relationship Id="rId2" Type="http://schemas.openxmlformats.org/officeDocument/2006/relationships/hyperlink" Target="https://www.youtube.com/watch?v=K9NTmAFQvf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uey7q3eoX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3366"/>
                </a:solidFill>
              </a:rPr>
              <a:t>Consumer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</a:t>
            </a:r>
            <a:r>
              <a:rPr lang="en-GB" dirty="0"/>
              <a:t>Suzanna Forwood</a:t>
            </a:r>
          </a:p>
          <a:p>
            <a:r>
              <a:rPr lang="en-GB" dirty="0" smtClean="0"/>
              <a:t>Suzanna.Forwood@aru.ac.uk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4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shot of one of the virtual shelve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2" y="1152374"/>
            <a:ext cx="6526576" cy="3806000"/>
          </a:xfrm>
          <a:prstGeom prst="rect">
            <a:avLst/>
          </a:prstGeom>
        </p:spPr>
      </p:pic>
      <p:pic>
        <p:nvPicPr>
          <p:cNvPr id="5" name="Picture 4" descr="Shelf display in front of checkout counter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32" y="1905241"/>
            <a:ext cx="3208350" cy="47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hoices made by participants from online shelf displays. Bar char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93" y="1153299"/>
            <a:ext cx="6526576" cy="3014000"/>
          </a:xfrm>
          <a:prstGeom prst="rect">
            <a:avLst/>
          </a:prstGeom>
        </p:spPr>
      </p:pic>
      <p:pic>
        <p:nvPicPr>
          <p:cNvPr id="5" name="Picture 4" descr="Total number of snacks sold in four conditions. Bar char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37" y="4167299"/>
            <a:ext cx="6504601" cy="25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Study 2: What is the impact of displaying options?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Lab study</a:t>
            </a:r>
          </a:p>
          <a:p>
            <a:r>
              <a:rPr lang="en-GB" dirty="0"/>
              <a:t>Tight control of all the options</a:t>
            </a:r>
          </a:p>
          <a:p>
            <a:r>
              <a:rPr lang="en-GB" dirty="0"/>
              <a:t>Eye-tracker data</a:t>
            </a:r>
          </a:p>
          <a:p>
            <a:r>
              <a:rPr lang="en-GB" dirty="0"/>
              <a:t>Multiple levels of outcome (from just noting it to choice). </a:t>
            </a:r>
          </a:p>
        </p:txBody>
      </p:sp>
    </p:spTree>
    <p:extLst>
      <p:ext uri="{BB962C8B-B14F-4D97-AF65-F5344CB8AC3E}">
        <p14:creationId xmlns:p14="http://schemas.microsoft.com/office/powerpoint/2010/main" val="19937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es in-store marketing work? Research article screensho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12" y="1659508"/>
            <a:ext cx="7820139" cy="42132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62313" y="118561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837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lanogram 1 for soaps and planogram 11 for pain relieve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01" y="1405386"/>
            <a:ext cx="3406125" cy="4961000"/>
          </a:xfrm>
          <a:prstGeom prst="rect">
            <a:avLst/>
          </a:prstGeom>
        </p:spPr>
      </p:pic>
      <p:pic>
        <p:nvPicPr>
          <p:cNvPr id="5" name="Picture 4" descr="Planogram design and coding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13" y="403121"/>
            <a:ext cx="5434287" cy="59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ean attention and evaluation levels across experimental conditions and brand subject group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12" y="481000"/>
            <a:ext cx="7229776" cy="5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Study 3: How does this impact in real-world food choices?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Real-world choices</a:t>
            </a:r>
          </a:p>
          <a:p>
            <a:r>
              <a:rPr lang="en-GB" dirty="0"/>
              <a:t>Shop-level data, not individual-level</a:t>
            </a:r>
          </a:p>
          <a:p>
            <a:r>
              <a:rPr lang="en-GB" dirty="0"/>
              <a:t>Multiple additional variables that are hard to control</a:t>
            </a:r>
          </a:p>
        </p:txBody>
      </p:sp>
    </p:spTree>
    <p:extLst>
      <p:ext uri="{BB962C8B-B14F-4D97-AF65-F5344CB8AC3E}">
        <p14:creationId xmlns:p14="http://schemas.microsoft.com/office/powerpoint/2010/main" val="7464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n in-store experimental analysis of consumers' selection of fruits and vegetables. Research article screensho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5" y="1756123"/>
            <a:ext cx="8436499" cy="38908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60225" y="317158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Marketing and Business</a:t>
            </a:r>
          </a:p>
        </p:txBody>
      </p:sp>
    </p:spTree>
    <p:extLst>
      <p:ext uri="{BB962C8B-B14F-4D97-AF65-F5344CB8AC3E}">
        <p14:creationId xmlns:p14="http://schemas.microsoft.com/office/powerpoint/2010/main" val="33851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ain results from the consumer survey. Table of resul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37" y="76749"/>
            <a:ext cx="6218926" cy="67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ean unit sales of bananas as a proportion of total sales for the fruit category in the convenience store. Periods contain 4 experimental day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1" y="1174564"/>
            <a:ext cx="6240901" cy="2623500"/>
          </a:xfrm>
          <a:prstGeom prst="rect">
            <a:avLst/>
          </a:prstGeom>
        </p:spPr>
      </p:pic>
      <p:pic>
        <p:nvPicPr>
          <p:cNvPr id="5" name="Picture 4" descr="Mean unit sales of bananas as a proportion of total sales for the fruit category in the discount store. Periods contain 4 exprimental day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62" y="3865531"/>
            <a:ext cx="6240901" cy="27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Outline common techniques used to investigate consumer behaviour and attitudes. </a:t>
            </a:r>
          </a:p>
          <a:p>
            <a:r>
              <a:rPr lang="en-GB" dirty="0"/>
              <a:t>Critically examine the different methods for accurately measuring behaviour and changes </a:t>
            </a:r>
          </a:p>
          <a:p>
            <a:pPr lvl="1"/>
            <a:r>
              <a:rPr lang="en-GB" dirty="0"/>
              <a:t>intention vs behaviour, </a:t>
            </a:r>
          </a:p>
          <a:p>
            <a:pPr lvl="1"/>
            <a:r>
              <a:rPr lang="en-GB" dirty="0"/>
              <a:t>manipulations in stores and controlling for variables</a:t>
            </a:r>
          </a:p>
          <a:p>
            <a:pPr lvl="1"/>
            <a:r>
              <a:rPr lang="en-GB" dirty="0"/>
              <a:t>conjoint analysis and other lab methods. </a:t>
            </a:r>
            <a:endParaRPr lang="en-GB" dirty="0" smtClean="0"/>
          </a:p>
          <a:p>
            <a:r>
              <a:rPr lang="en-GB" dirty="0"/>
              <a:t>Demonstrate an understanding of population approaches to </a:t>
            </a:r>
            <a:r>
              <a:rPr lang="en-GB" dirty="0" smtClean="0"/>
              <a:t>consumer behavioural </a:t>
            </a:r>
            <a:r>
              <a:rPr lang="en-GB" dirty="0"/>
              <a:t>change within </a:t>
            </a:r>
            <a:r>
              <a:rPr lang="en-GB" dirty="0" smtClean="0"/>
              <a:t>psychology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5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Lab studies, limited choices, participants identifying with the study objectives all increase the sizes of effects seen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Real world behaviour is messier and effects are much harder to see and often smaller.</a:t>
            </a:r>
          </a:p>
        </p:txBody>
      </p:sp>
    </p:spTree>
    <p:extLst>
      <p:ext uri="{BB962C8B-B14F-4D97-AF65-F5344CB8AC3E}">
        <p14:creationId xmlns:p14="http://schemas.microsoft.com/office/powerpoint/2010/main" val="41381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Theme 2: </a:t>
            </a:r>
            <a:r>
              <a:rPr lang="en-GB" b="1" dirty="0"/>
              <a:t>a cautionary tale preferences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While measuring attitudes is common and tempting, there are pitfalls…</a:t>
            </a:r>
          </a:p>
        </p:txBody>
      </p:sp>
    </p:spTree>
    <p:extLst>
      <p:ext uri="{BB962C8B-B14F-4D97-AF65-F5344CB8AC3E}">
        <p14:creationId xmlns:p14="http://schemas.microsoft.com/office/powerpoint/2010/main" val="29893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Study 4: Preferences are not fixed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Pit different attributes against each other using Conjoint Analysis</a:t>
            </a:r>
          </a:p>
          <a:p>
            <a:r>
              <a:rPr lang="en-GB" dirty="0"/>
              <a:t>Test participants under different conditions.</a:t>
            </a:r>
          </a:p>
        </p:txBody>
      </p:sp>
    </p:spTree>
    <p:extLst>
      <p:ext uri="{BB962C8B-B14F-4D97-AF65-F5344CB8AC3E}">
        <p14:creationId xmlns:p14="http://schemas.microsoft.com/office/powerpoint/2010/main" val="38977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unger induced changes in food choice. Research article screensho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91" y="1324269"/>
            <a:ext cx="8117248" cy="43686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19734" y="162760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10982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Pairs of snack options, varying in three attributes</a:t>
            </a:r>
          </a:p>
          <a:p>
            <a:pPr lvl="1"/>
            <a:r>
              <a:rPr lang="en-GB" dirty="0"/>
              <a:t>Taste: liked vs disliked</a:t>
            </a:r>
          </a:p>
          <a:p>
            <a:pPr lvl="1"/>
            <a:r>
              <a:rPr lang="en-GB" dirty="0"/>
              <a:t>Portion size: large vs small</a:t>
            </a:r>
          </a:p>
          <a:p>
            <a:pPr lvl="1"/>
            <a:r>
              <a:rPr lang="en-GB" dirty="0"/>
              <a:t>Waiting time: now vs in 90 mins</a:t>
            </a:r>
          </a:p>
          <a:p>
            <a:pPr marL="0" indent="0">
              <a:buNone/>
            </a:pPr>
            <a:r>
              <a:rPr lang="en-GB" i="1" dirty="0"/>
              <a:t>e.g.</a:t>
            </a:r>
          </a:p>
          <a:p>
            <a:pPr marL="0" indent="0" algn="ctr">
              <a:buNone/>
            </a:pPr>
            <a:r>
              <a:rPr lang="en-GB" i="1" dirty="0"/>
              <a:t>Liked-small-90 mins VS Disliked-small-now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Tested under two motivational states</a:t>
            </a:r>
          </a:p>
          <a:p>
            <a:pPr lvl="1"/>
            <a:r>
              <a:rPr lang="en-GB" dirty="0"/>
              <a:t>After lunch or 15 hour fast.</a:t>
            </a:r>
          </a:p>
        </p:txBody>
      </p:sp>
    </p:spTree>
    <p:extLst>
      <p:ext uri="{BB962C8B-B14F-4D97-AF65-F5344CB8AC3E}">
        <p14:creationId xmlns:p14="http://schemas.microsoft.com/office/powerpoint/2010/main" val="28550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4433" y="5397910"/>
            <a:ext cx="7660918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Preferences are relative to the other options and context-sensitive</a:t>
            </a:r>
          </a:p>
        </p:txBody>
      </p:sp>
      <p:pic>
        <p:nvPicPr>
          <p:cNvPr id="4" name="Picture 3" descr="Relative importance of idiosyncratic taste preference. Bar char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55" y="1242031"/>
            <a:ext cx="5110209" cy="39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Study 5: Preferences can be poor predictors of behaviour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Choices have value and status</a:t>
            </a:r>
          </a:p>
          <a:p>
            <a:r>
              <a:rPr lang="en-GB" dirty="0"/>
              <a:t>Some choices and preferences are socially unacceptable</a:t>
            </a:r>
          </a:p>
        </p:txBody>
      </p:sp>
    </p:spTree>
    <p:extLst>
      <p:ext uri="{BB962C8B-B14F-4D97-AF65-F5344CB8AC3E}">
        <p14:creationId xmlns:p14="http://schemas.microsoft.com/office/powerpoint/2010/main" val="7003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&quot;I read playboy for the articles&quot;: Justifying and rationalising questionable preferences. Research article screensho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32" y="1332460"/>
            <a:ext cx="6878857" cy="51972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19801" y="162760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Marketing and Business</a:t>
            </a:r>
          </a:p>
        </p:txBody>
      </p:sp>
    </p:spTree>
    <p:extLst>
      <p:ext uri="{BB962C8B-B14F-4D97-AF65-F5344CB8AC3E}">
        <p14:creationId xmlns:p14="http://schemas.microsoft.com/office/powerpoint/2010/main" val="30343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tudy descriptio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33" y="1338061"/>
            <a:ext cx="7660918" cy="24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tudy description."/>
          <p:cNvPicPr>
            <a:picLocks noChangeAspect="1"/>
          </p:cNvPicPr>
          <p:nvPr/>
        </p:nvPicPr>
        <p:blipFill rotWithShape="1">
          <a:blip r:embed="rId2"/>
          <a:srcRect t="1" b="-144"/>
          <a:stretch/>
        </p:blipFill>
        <p:spPr>
          <a:xfrm>
            <a:off x="854433" y="1104380"/>
            <a:ext cx="7660918" cy="38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786581" y="1612492"/>
            <a:ext cx="7728154" cy="1406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products </a:t>
            </a:r>
            <a:r>
              <a:rPr lang="en-GB" dirty="0" smtClean="0"/>
              <a:t>do people </a:t>
            </a:r>
            <a:r>
              <a:rPr lang="en-GB" dirty="0"/>
              <a:t>prefer or </a:t>
            </a:r>
            <a:r>
              <a:rPr lang="en-GB" dirty="0" smtClean="0"/>
              <a:t>purchase?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How can we change these with a </a:t>
            </a:r>
            <a:r>
              <a:rPr lang="en-GB" dirty="0"/>
              <a:t>campaign, advert, promotion </a:t>
            </a:r>
            <a:r>
              <a:rPr lang="en-GB" dirty="0" err="1" smtClean="0"/>
              <a:t>etc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989007" y="3844413"/>
            <a:ext cx="2487561" cy="1288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Consumer Psychology</a:t>
            </a:r>
          </a:p>
        </p:txBody>
      </p:sp>
      <p:sp>
        <p:nvSpPr>
          <p:cNvPr id="6" name="Oval 5"/>
          <p:cNvSpPr/>
          <p:nvPr/>
        </p:nvSpPr>
        <p:spPr>
          <a:xfrm>
            <a:off x="1199534" y="3470786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Marketing and Business</a:t>
            </a:r>
          </a:p>
        </p:txBody>
      </p:sp>
      <p:sp>
        <p:nvSpPr>
          <p:cNvPr id="7" name="Oval 6"/>
          <p:cNvSpPr/>
          <p:nvPr/>
        </p:nvSpPr>
        <p:spPr>
          <a:xfrm>
            <a:off x="2438399" y="4925960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Economics</a:t>
            </a:r>
          </a:p>
        </p:txBody>
      </p:sp>
      <p:sp>
        <p:nvSpPr>
          <p:cNvPr id="9" name="Oval 8"/>
          <p:cNvSpPr/>
          <p:nvPr/>
        </p:nvSpPr>
        <p:spPr>
          <a:xfrm>
            <a:off x="4763728" y="4685069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Psychology</a:t>
            </a:r>
          </a:p>
        </p:txBody>
      </p:sp>
      <p:sp>
        <p:nvSpPr>
          <p:cNvPr id="10" name="Oval 9"/>
          <p:cNvSpPr/>
          <p:nvPr/>
        </p:nvSpPr>
        <p:spPr>
          <a:xfrm>
            <a:off x="4650658" y="2915265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20607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vs       	  OR 		vs</a:t>
            </a:r>
          </a:p>
        </p:txBody>
      </p:sp>
      <p:sp>
        <p:nvSpPr>
          <p:cNvPr id="4" name="Rectangle 3" descr="Articles. Special: Swimsuits"/>
          <p:cNvSpPr/>
          <p:nvPr/>
        </p:nvSpPr>
        <p:spPr>
          <a:xfrm>
            <a:off x="1927123" y="2394555"/>
            <a:ext cx="1170038" cy="14748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ARTICLES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Special:</a:t>
            </a:r>
          </a:p>
          <a:p>
            <a:pPr algn="ctr"/>
            <a:r>
              <a:rPr lang="en-GB" dirty="0"/>
              <a:t>Swimsuits</a:t>
            </a:r>
          </a:p>
        </p:txBody>
      </p:sp>
      <p:sp>
        <p:nvSpPr>
          <p:cNvPr id="5" name="Rectangle 4" descr="Sports. Special: Swimsuits"/>
          <p:cNvSpPr/>
          <p:nvPr/>
        </p:nvSpPr>
        <p:spPr>
          <a:xfrm>
            <a:off x="6484375" y="4674280"/>
            <a:ext cx="1170038" cy="14748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SPORTS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Special:</a:t>
            </a:r>
          </a:p>
          <a:p>
            <a:pPr algn="ctr"/>
            <a:r>
              <a:rPr lang="en-GB" dirty="0"/>
              <a:t>Swimsuits</a:t>
            </a:r>
          </a:p>
        </p:txBody>
      </p:sp>
      <p:sp>
        <p:nvSpPr>
          <p:cNvPr id="6" name="Rectangle 5" descr="Articles. Special: Top 10 Athletes"/>
          <p:cNvSpPr/>
          <p:nvPr/>
        </p:nvSpPr>
        <p:spPr>
          <a:xfrm>
            <a:off x="6484375" y="2394555"/>
            <a:ext cx="1170038" cy="14748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ARTICLES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Special:</a:t>
            </a:r>
          </a:p>
          <a:p>
            <a:pPr algn="ctr"/>
            <a:r>
              <a:rPr lang="en-GB" dirty="0"/>
              <a:t>Top 10 Athletes</a:t>
            </a:r>
          </a:p>
        </p:txBody>
      </p:sp>
      <p:sp>
        <p:nvSpPr>
          <p:cNvPr id="7" name="Rectangle 6" descr="Sports. Special: Top 10 Athletes"/>
          <p:cNvSpPr/>
          <p:nvPr/>
        </p:nvSpPr>
        <p:spPr>
          <a:xfrm>
            <a:off x="1927123" y="4674279"/>
            <a:ext cx="1170038" cy="14748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SPORTS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Special:</a:t>
            </a:r>
          </a:p>
          <a:p>
            <a:pPr algn="ctr"/>
            <a:r>
              <a:rPr lang="en-GB" dirty="0"/>
              <a:t>Top 10 Athletes</a:t>
            </a:r>
          </a:p>
        </p:txBody>
      </p:sp>
    </p:spTree>
    <p:extLst>
      <p:ext uri="{BB962C8B-B14F-4D97-AF65-F5344CB8AC3E}">
        <p14:creationId xmlns:p14="http://schemas.microsoft.com/office/powerpoint/2010/main" val="22520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4433" y="4485128"/>
            <a:ext cx="7660918" cy="1510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Stated preferences are social actions, and are therefore not immune to conventions around social acceptability.</a:t>
            </a:r>
          </a:p>
        </p:txBody>
      </p:sp>
      <p:pic>
        <p:nvPicPr>
          <p:cNvPr id="4" name="Picture 3" descr="Swimsuit research dat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33" y="1337185"/>
            <a:ext cx="7812638" cy="30527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23303" y="2497391"/>
            <a:ext cx="983226" cy="57027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923936" y="3318385"/>
            <a:ext cx="983226" cy="57027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35914" y="2502306"/>
            <a:ext cx="983226" cy="570271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236547" y="3323300"/>
            <a:ext cx="983226" cy="570271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key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Are you interested in what </a:t>
            </a:r>
            <a:r>
              <a:rPr lang="en-GB" dirty="0"/>
              <a:t>products </a:t>
            </a:r>
            <a:r>
              <a:rPr lang="en-GB" dirty="0" smtClean="0"/>
              <a:t>people </a:t>
            </a:r>
            <a:r>
              <a:rPr lang="en-GB" dirty="0"/>
              <a:t>prefer </a:t>
            </a:r>
            <a:r>
              <a:rPr lang="en-GB" dirty="0" smtClean="0"/>
              <a:t>OR in what products they </a:t>
            </a:r>
            <a:r>
              <a:rPr lang="en-GB" dirty="0"/>
              <a:t>purchase (i.e. stated and expressed preferences)? </a:t>
            </a:r>
          </a:p>
          <a:p>
            <a:pPr marL="514350" indent="-514350">
              <a:buAutoNum type="arabicPeriod"/>
            </a:pPr>
            <a:r>
              <a:rPr lang="en-GB" dirty="0" smtClean="0"/>
              <a:t>Are you interested in whether exposure </a:t>
            </a:r>
            <a:r>
              <a:rPr lang="en-GB" dirty="0"/>
              <a:t>to a campaign, advert, promotion </a:t>
            </a:r>
            <a:r>
              <a:rPr lang="en-GB" dirty="0" err="1"/>
              <a:t>etc</a:t>
            </a:r>
            <a:r>
              <a:rPr lang="en-GB" dirty="0"/>
              <a:t> </a:t>
            </a:r>
            <a:r>
              <a:rPr lang="en-GB" dirty="0" smtClean="0"/>
              <a:t>alters people’s attitudes/ knowledge/ beliefs OR people’s behaviour?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9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4433" y="1415845"/>
            <a:ext cx="7660918" cy="5102941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Chance, Z. &amp; Norton, M., 2009. “I Read Playboy for the Article”: Justifying and Rationalizing Questionable Preferences. Available at: http://www1.hbs.edu/research/pdf/10-018.pdf [Accessed July 18, 2012].</a:t>
            </a:r>
          </a:p>
          <a:p>
            <a:r>
              <a:rPr lang="en-GB" dirty="0" err="1"/>
              <a:t>Chandon</a:t>
            </a:r>
            <a:r>
              <a:rPr lang="en-GB" dirty="0"/>
              <a:t>, P. et al., 2009. Does In-Store Marketing Work ? Effects of the Number and Position of Shelf Facings on Brand Attention. , 73(November), pp.1–17.</a:t>
            </a:r>
          </a:p>
          <a:p>
            <a:r>
              <a:rPr lang="en-GB" dirty="0" err="1"/>
              <a:t>Hoefling</a:t>
            </a:r>
            <a:r>
              <a:rPr lang="en-GB" dirty="0"/>
              <a:t>, A. &amp; </a:t>
            </a:r>
            <a:r>
              <a:rPr lang="en-GB" dirty="0" err="1"/>
              <a:t>Strack</a:t>
            </a:r>
            <a:r>
              <a:rPr lang="en-GB" dirty="0"/>
              <a:t>, F., 2010. Hunger induced changes in food choice. When beggars cannot be choosers even if they are allowed to choose. </a:t>
            </a:r>
            <a:r>
              <a:rPr lang="en-GB" i="1" dirty="0"/>
              <a:t>Appetite</a:t>
            </a:r>
            <a:r>
              <a:rPr lang="en-GB" dirty="0"/>
              <a:t>, 54(3), pp.603–6. Available at: http://www.ncbi.nlm.nih.gov/pubmed/20206216 [Accessed August 31, 2015].</a:t>
            </a:r>
          </a:p>
          <a:p>
            <a:r>
              <a:rPr lang="en-GB" dirty="0"/>
              <a:t>Van </a:t>
            </a:r>
            <a:r>
              <a:rPr lang="en-GB" dirty="0" err="1"/>
              <a:t>Kleef</a:t>
            </a:r>
            <a:r>
              <a:rPr lang="en-GB" dirty="0"/>
              <a:t>, E. et al., 2012. Healthy snacks at the checkout counter: A lab and field study on the impact of shelf arrangement and assortment structure on consumer choices. </a:t>
            </a:r>
            <a:r>
              <a:rPr lang="en-GB" i="1" dirty="0"/>
              <a:t>BMC Public Health</a:t>
            </a:r>
            <a:r>
              <a:rPr lang="en-GB" dirty="0"/>
              <a:t>, 12. Available at: http://www.biomedcentral.com/1471-2458/12/1072 [Accessed March 31, 2017].</a:t>
            </a:r>
          </a:p>
          <a:p>
            <a:r>
              <a:rPr lang="en-GB" dirty="0"/>
              <a:t>Sigurdsson, V., </a:t>
            </a:r>
            <a:r>
              <a:rPr lang="en-GB" dirty="0" err="1"/>
              <a:t>Engilbertsson</a:t>
            </a:r>
            <a:r>
              <a:rPr lang="en-GB" dirty="0"/>
              <a:t>, H. &amp; </a:t>
            </a:r>
            <a:r>
              <a:rPr lang="en-GB" dirty="0" err="1"/>
              <a:t>Foxall</a:t>
            </a:r>
            <a:r>
              <a:rPr lang="en-GB" dirty="0"/>
              <a:t>, G., Journal of Organizational </a:t>
            </a:r>
            <a:r>
              <a:rPr lang="en-GB" dirty="0" err="1"/>
              <a:t>Behavior</a:t>
            </a:r>
            <a:r>
              <a:rPr lang="en-GB" dirty="0"/>
              <a:t> The Effects of a Point-of-Purchase Display on Relative Sales : An In-Store Experimental Evaluation The Effects of a Point-of-Purchase Display on Relative Sales : An In-Store Experimental. , (July 2013), pp.37–41.</a:t>
            </a:r>
          </a:p>
        </p:txBody>
      </p:sp>
    </p:spTree>
    <p:extLst>
      <p:ext uri="{BB962C8B-B14F-4D97-AF65-F5344CB8AC3E}">
        <p14:creationId xmlns:p14="http://schemas.microsoft.com/office/powerpoint/2010/main" val="16395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Psychology of changing behaviour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8" descr="Jum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/>
          <a:stretch>
            <a:fillRect/>
          </a:stretch>
        </p:blipFill>
        <p:spPr bwMode="auto">
          <a:xfrm>
            <a:off x="6137544" y="361551"/>
            <a:ext cx="2557601" cy="245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question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Population behaviour change – what do we know from psychology about changing behaviour?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9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Approaches to population intervention</a:t>
            </a:r>
            <a:endParaRPr lang="en-GB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Mass media campaigns (Morrison and Benner 2009)</a:t>
            </a:r>
          </a:p>
          <a:p>
            <a:pPr lvl="1"/>
            <a:r>
              <a:rPr lang="en-US" dirty="0" smtClean="0"/>
              <a:t>Education and information</a:t>
            </a:r>
          </a:p>
          <a:p>
            <a:pPr lvl="1"/>
            <a:r>
              <a:rPr lang="en-US" dirty="0" smtClean="0"/>
              <a:t>Refining communication</a:t>
            </a:r>
          </a:p>
          <a:p>
            <a:pPr lvl="1"/>
            <a:r>
              <a:rPr lang="en-US" dirty="0" smtClean="0"/>
              <a:t>Fear</a:t>
            </a:r>
          </a:p>
          <a:p>
            <a:pPr lvl="1"/>
            <a:r>
              <a:rPr lang="en-US" dirty="0" smtClean="0"/>
              <a:t>Specific targeting to populations</a:t>
            </a:r>
          </a:p>
          <a:p>
            <a:pPr marL="0" indent="0">
              <a:buNone/>
            </a:pPr>
            <a:r>
              <a:rPr lang="en-US" b="1" dirty="0" smtClean="0"/>
              <a:t>Nudges and low-agency interventions (Adams et al 2016)</a:t>
            </a:r>
          </a:p>
          <a:p>
            <a:pPr lvl="1"/>
            <a:r>
              <a:rPr lang="en-US" dirty="0" smtClean="0"/>
              <a:t>Environmental influences</a:t>
            </a:r>
          </a:p>
          <a:p>
            <a:pPr lvl="1"/>
            <a:r>
              <a:rPr lang="en-US" dirty="0" smtClean="0"/>
              <a:t>Low Agency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Mass Media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Early media campaigns &amp; the ‘hypodermic model of change’ (McGuire et al, 1985)</a:t>
            </a:r>
          </a:p>
          <a:p>
            <a:pPr lvl="1"/>
            <a:r>
              <a:rPr lang="en-GB" dirty="0" smtClean="0"/>
              <a:t>Rationality</a:t>
            </a:r>
          </a:p>
          <a:p>
            <a:pPr lvl="1"/>
            <a:r>
              <a:rPr lang="en-GB" dirty="0" smtClean="0"/>
              <a:t>Persuasion</a:t>
            </a:r>
          </a:p>
          <a:p>
            <a:pPr lvl="1"/>
            <a:r>
              <a:rPr lang="en-GB" dirty="0" smtClean="0"/>
              <a:t>Convincing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5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Mass Media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Examples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Diet</a:t>
            </a:r>
          </a:p>
          <a:p>
            <a:r>
              <a:rPr lang="en-GB" dirty="0" smtClean="0">
                <a:hlinkClick r:id="rId2"/>
              </a:rPr>
              <a:t>https://www.youtube.com/watch?v=Nb0fLYdPEPM&amp;t=1s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Stroke symptoms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www.youtube.com/watch?v=O3F-r0D648o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Mass Media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Do they work?</a:t>
            </a:r>
          </a:p>
          <a:p>
            <a:r>
              <a:rPr lang="en-GB" dirty="0" smtClean="0"/>
              <a:t>Media campaigns can raise awareness (Stead et al 2002)</a:t>
            </a:r>
          </a:p>
          <a:p>
            <a:r>
              <a:rPr lang="en-GB" dirty="0" smtClean="0"/>
              <a:t>Most effective when part of a multi-modal intervention (Wakefield et al, 2010).</a:t>
            </a:r>
          </a:p>
          <a:p>
            <a:r>
              <a:rPr lang="en-GB" dirty="0" smtClean="0"/>
              <a:t>Cumulative effect of repeated media campaigns on knowledge, behaviour and attitudes (</a:t>
            </a:r>
            <a:r>
              <a:rPr lang="en-GB" dirty="0" err="1" smtClean="0"/>
              <a:t>Bala</a:t>
            </a:r>
            <a:r>
              <a:rPr lang="en-GB" dirty="0" smtClean="0"/>
              <a:t> et al, 2008)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There is an impact on awareness of the campaign, knowledge and attitudes.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5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Exploring consumer behaviour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Mass Media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33" y="2339245"/>
            <a:ext cx="7660918" cy="41305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Do they work?</a:t>
            </a:r>
          </a:p>
          <a:p>
            <a:r>
              <a:rPr lang="en-GB" dirty="0" smtClean="0"/>
              <a:t>18-month long British anti-smoking campaign &gt; 1.2% reduction in smoking levels (McVey &amp; Stapleton, 2000)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Change4Life evaluation showed </a:t>
            </a:r>
            <a:r>
              <a:rPr lang="en-US" dirty="0" smtClean="0"/>
              <a:t>increased awareness, but little impact on attitudes or behavior. (Croker et al, 2012)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Proportion who smoke in Great Britain&#10;&#10;http://www.economicshelp.org/wp-content/uploads/2014/12/smoking-rates-600x4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15" y="3246889"/>
            <a:ext cx="289285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0995" y="3503650"/>
            <a:ext cx="38128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dirty="0"/>
              <a:t>Difficult to see effects of the campaign vs other trends</a:t>
            </a:r>
          </a:p>
          <a:p>
            <a:endParaRPr lang="en-GB" sz="2500" b="1" dirty="0" smtClean="0"/>
          </a:p>
          <a:p>
            <a:endParaRPr lang="en-GB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b="1" dirty="0"/>
          </a:p>
          <a:p>
            <a:endParaRPr lang="en-GB" sz="2500" b="1" dirty="0"/>
          </a:p>
          <a:p>
            <a:r>
              <a:rPr lang="en-GB" sz="2500" b="1" dirty="0" smtClean="0"/>
              <a:t> Not </a:t>
            </a:r>
            <a:r>
              <a:rPr lang="en-GB" sz="2500" b="1" dirty="0"/>
              <a:t>always effective</a:t>
            </a:r>
          </a:p>
        </p:txBody>
      </p:sp>
    </p:spTree>
    <p:extLst>
      <p:ext uri="{BB962C8B-B14F-4D97-AF65-F5344CB8AC3E}">
        <p14:creationId xmlns:p14="http://schemas.microsoft.com/office/powerpoint/2010/main" val="17459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Mass Media Campaigns: Elaboration Likelihood Model (ELM)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Elaboration Likelihood Model (ELM) (Petty &amp; </a:t>
            </a:r>
            <a:r>
              <a:rPr lang="en-GB" dirty="0" err="1" smtClean="0"/>
              <a:t>Cacioppo</a:t>
            </a:r>
            <a:r>
              <a:rPr lang="en-GB" dirty="0" smtClean="0"/>
              <a:t>, 1986): a behaviour change model that provides a framework for refining campaigns, states that response to campaigns depends on: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2900" i="1" dirty="0" smtClean="0"/>
              <a:t>Pre-existing beliefs + Personal motivation + Capacity to understand</a:t>
            </a:r>
          </a:p>
          <a:p>
            <a:endParaRPr lang="en-GB" dirty="0" smtClean="0"/>
          </a:p>
          <a:p>
            <a:pPr marL="457189" lvl="1" indent="0">
              <a:buNone/>
            </a:pPr>
            <a:r>
              <a:rPr lang="en-GB" dirty="0" smtClean="0"/>
              <a:t>If someone has </a:t>
            </a:r>
            <a:r>
              <a:rPr lang="en-GB" b="1" i="1" dirty="0" smtClean="0"/>
              <a:t>congruent</a:t>
            </a:r>
            <a:r>
              <a:rPr lang="en-GB" dirty="0" smtClean="0"/>
              <a:t> beliefs with the campaign, </a:t>
            </a:r>
            <a:r>
              <a:rPr lang="en-GB" b="1" i="1" dirty="0" smtClean="0"/>
              <a:t>strong</a:t>
            </a:r>
            <a:r>
              <a:rPr lang="en-GB" dirty="0" smtClean="0"/>
              <a:t> motivation and </a:t>
            </a:r>
            <a:r>
              <a:rPr lang="en-GB" b="1" i="1" dirty="0" smtClean="0"/>
              <a:t>good</a:t>
            </a:r>
            <a:r>
              <a:rPr lang="en-GB" dirty="0" smtClean="0"/>
              <a:t> intellectual ability to process the information, the campaign is likely to be effective.</a:t>
            </a:r>
          </a:p>
          <a:p>
            <a:pPr marL="457189" lvl="1" indent="0">
              <a:buNone/>
            </a:pPr>
            <a:r>
              <a:rPr lang="en-GB" dirty="0" smtClean="0"/>
              <a:t>If someone has </a:t>
            </a:r>
            <a:r>
              <a:rPr lang="en-GB" b="1" i="1" dirty="0" smtClean="0"/>
              <a:t>incongruent</a:t>
            </a:r>
            <a:r>
              <a:rPr lang="en-GB" dirty="0" smtClean="0"/>
              <a:t> beliefs with the campaign, </a:t>
            </a:r>
            <a:r>
              <a:rPr lang="en-GB" b="1" i="1" dirty="0" smtClean="0"/>
              <a:t>weak</a:t>
            </a:r>
            <a:r>
              <a:rPr lang="en-GB" dirty="0" smtClean="0"/>
              <a:t> motivation and </a:t>
            </a:r>
            <a:r>
              <a:rPr lang="en-GB" b="1" i="1" dirty="0" smtClean="0"/>
              <a:t>poor</a:t>
            </a:r>
            <a:r>
              <a:rPr lang="en-GB" dirty="0" smtClean="0"/>
              <a:t> intellectual ability to process the information, the campaign is less reliable.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9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Mass Media Campaigns: Elaboration Likelihood Model (ELM)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4433" y="2639683"/>
            <a:ext cx="2794541" cy="3916392"/>
          </a:xfrm>
        </p:spPr>
        <p:txBody>
          <a:bodyPr>
            <a:normAutofit fontScale="62500" lnSpcReduction="20000"/>
          </a:bodyPr>
          <a:lstStyle/>
          <a:p>
            <a:r>
              <a:rPr lang="en-GB" b="1" i="1" dirty="0"/>
              <a:t>congruent</a:t>
            </a:r>
            <a:r>
              <a:rPr lang="en-GB" dirty="0"/>
              <a:t> beliefs with the campaign + </a:t>
            </a:r>
            <a:r>
              <a:rPr lang="en-GB" b="1" i="1" dirty="0"/>
              <a:t>strong</a:t>
            </a:r>
            <a:r>
              <a:rPr lang="en-GB" dirty="0"/>
              <a:t> motivation + </a:t>
            </a:r>
            <a:r>
              <a:rPr lang="en-GB" b="1" i="1" dirty="0"/>
              <a:t>good</a:t>
            </a:r>
            <a:r>
              <a:rPr lang="en-GB" dirty="0"/>
              <a:t> intellectual ability to process the information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&gt;  </a:t>
            </a:r>
            <a:r>
              <a:rPr lang="en-GB" b="1" dirty="0"/>
              <a:t>via central route</a:t>
            </a:r>
            <a:endParaRPr lang="en-GB" dirty="0"/>
          </a:p>
          <a:p>
            <a:r>
              <a:rPr lang="en-GB" b="1" i="1" dirty="0"/>
              <a:t>incongruent</a:t>
            </a:r>
            <a:r>
              <a:rPr lang="en-GB" dirty="0"/>
              <a:t> beliefs with the campaign + </a:t>
            </a:r>
            <a:r>
              <a:rPr lang="en-GB" b="1" i="1" dirty="0"/>
              <a:t>weak</a:t>
            </a:r>
            <a:r>
              <a:rPr lang="en-GB" dirty="0"/>
              <a:t> motivation + </a:t>
            </a:r>
            <a:r>
              <a:rPr lang="en-GB" b="1" i="1" dirty="0"/>
              <a:t>poor</a:t>
            </a:r>
            <a:r>
              <a:rPr lang="en-GB" dirty="0"/>
              <a:t> intellectual ability to process the information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&gt; </a:t>
            </a:r>
            <a:r>
              <a:rPr lang="en-GB" b="1" dirty="0"/>
              <a:t>via peripheral route</a:t>
            </a:r>
            <a:endParaRPr lang="en-GB" dirty="0"/>
          </a:p>
        </p:txBody>
      </p:sp>
      <p:pic>
        <p:nvPicPr>
          <p:cNvPr id="6" name="Picture 5" descr="Elaboration likelihood model diagra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70" y="2566624"/>
            <a:ext cx="478038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Mass Media Campaigns: Elaboration Likelihood Model (ELM)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GB" dirty="0"/>
              <a:t>Refinements to optimise the Peripheral route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Credibility of source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Emotion of message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Relevance of the people/places/activities portrayed</a:t>
            </a:r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GB" dirty="0"/>
              <a:t>Use all of these to maximise impact of the peripheral and impact on those with </a:t>
            </a:r>
            <a:r>
              <a:rPr lang="en-GB" b="1" i="1" dirty="0"/>
              <a:t>incongruent</a:t>
            </a:r>
            <a:r>
              <a:rPr lang="en-GB" dirty="0"/>
              <a:t> beliefs with the campaign, </a:t>
            </a:r>
            <a:r>
              <a:rPr lang="en-GB" b="1" i="1" dirty="0"/>
              <a:t>weak</a:t>
            </a:r>
            <a:r>
              <a:rPr lang="en-GB" dirty="0"/>
              <a:t> motivation and </a:t>
            </a:r>
            <a:r>
              <a:rPr lang="en-GB" b="1" i="1" dirty="0"/>
              <a:t>poor</a:t>
            </a:r>
            <a:r>
              <a:rPr lang="en-GB" dirty="0"/>
              <a:t> intellectual ability to process the information, who are less likely to respond to the information in the campaign.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Mass Media Campaigns: Fear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mtClean="0"/>
              <a:t>Negative emotion is accompanied by high level of arousal</a:t>
            </a:r>
          </a:p>
          <a:p>
            <a:r>
              <a:rPr lang="en-GB" smtClean="0"/>
              <a:t>Lots of research in the 1950s to 1970s</a:t>
            </a:r>
          </a:p>
          <a:p>
            <a:r>
              <a:rPr lang="en-GB" smtClean="0"/>
              <a:t>Can distinguish emotional and cognitive aspects (Ruiter, Abraham and Kok 2001)</a:t>
            </a:r>
          </a:p>
          <a:p>
            <a:r>
              <a:rPr lang="en-GB" smtClean="0"/>
              <a:t>Fear and other negative emotions can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1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Mass Media Campaigns: Fear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Examples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Smoking</a:t>
            </a: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https://www.youtube.com/watch?v=K9NTmAFQvfs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https://www.youtube.com/watch?v=ef3gofQcOKk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Alcohol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https://www.youtube.com/watch?v=mo_49X7B53o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Drink Driving</a:t>
            </a:r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https://www.youtube.com/watch?v=TEVbSB2vz_8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Mass Media Campaigns: Fear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Does it work?</a:t>
            </a:r>
          </a:p>
          <a:p>
            <a:r>
              <a:rPr lang="en-GB" dirty="0" smtClean="0"/>
              <a:t>Low threat fear appeals don’t have much effect</a:t>
            </a:r>
          </a:p>
          <a:p>
            <a:r>
              <a:rPr lang="en-GB" dirty="0" smtClean="0"/>
              <a:t>Use of other emotions: disgust, anger, sadness, irritation, anxiety, depression (Dillard et al 1996)</a:t>
            </a:r>
          </a:p>
          <a:p>
            <a:r>
              <a:rPr lang="en-GB" dirty="0" smtClean="0"/>
              <a:t>Can be effective when</a:t>
            </a:r>
          </a:p>
          <a:p>
            <a:pPr lvl="1"/>
            <a:r>
              <a:rPr lang="en-GB" dirty="0" smtClean="0"/>
              <a:t>The threat is significant and relevant</a:t>
            </a:r>
          </a:p>
          <a:p>
            <a:pPr lvl="1"/>
            <a:r>
              <a:rPr lang="en-GB" dirty="0" smtClean="0"/>
              <a:t>The response is easy</a:t>
            </a:r>
          </a:p>
          <a:p>
            <a:pPr lvl="1"/>
            <a:r>
              <a:rPr lang="en-GB" dirty="0" smtClean="0"/>
              <a:t>The response reduces fear</a:t>
            </a:r>
          </a:p>
          <a:p>
            <a:pPr marL="457189" lvl="1" indent="0">
              <a:buNone/>
            </a:pPr>
            <a:r>
              <a:rPr lang="en-GB" dirty="0" smtClean="0"/>
              <a:t>(Soames &amp; Job 1988; Witte &amp; Allen, 2000)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Mass Media Campaigns: Fear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Does it work?</a:t>
            </a:r>
          </a:p>
          <a:p>
            <a:r>
              <a:rPr lang="en-GB" dirty="0" smtClean="0"/>
              <a:t>Early attempts were targeted at whole populations</a:t>
            </a:r>
          </a:p>
          <a:p>
            <a:r>
              <a:rPr lang="en-GB" dirty="0" smtClean="0"/>
              <a:t>E.g. HIV - campaigns to promote healthier sexual behaviour</a:t>
            </a:r>
          </a:p>
          <a:p>
            <a:pPr lvl="1"/>
            <a:r>
              <a:rPr lang="en-GB" dirty="0" smtClean="0"/>
              <a:t>Targeting at whole population: high risk sexually active gay men and lower risk non-sexually active or older people.</a:t>
            </a:r>
          </a:p>
          <a:p>
            <a:pPr lvl="1"/>
            <a:r>
              <a:rPr lang="en-GB" dirty="0" smtClean="0"/>
              <a:t>Fear message</a:t>
            </a:r>
          </a:p>
          <a:p>
            <a:r>
              <a:rPr lang="en-GB" dirty="0" smtClean="0"/>
              <a:t>Resulted in </a:t>
            </a:r>
          </a:p>
          <a:p>
            <a:pPr lvl="1"/>
            <a:r>
              <a:rPr lang="en-GB" dirty="0" smtClean="0"/>
              <a:t>Fear response in groups with very low risk of HIV/AIDS</a:t>
            </a:r>
          </a:p>
          <a:p>
            <a:pPr lvl="1"/>
            <a:r>
              <a:rPr lang="en-GB" dirty="0" smtClean="0"/>
              <a:t>Fear not made relevant for high risk groups, and response less appropriate for those groups.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0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Mass Media Campaigns: Relevance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33" y="2339246"/>
            <a:ext cx="2941190" cy="365610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Target message to a population</a:t>
            </a:r>
          </a:p>
          <a:p>
            <a:pPr lvl="1"/>
            <a:r>
              <a:rPr lang="en-GB" dirty="0" smtClean="0"/>
              <a:t>Situation</a:t>
            </a:r>
          </a:p>
          <a:p>
            <a:pPr lvl="1"/>
            <a:r>
              <a:rPr lang="en-GB" dirty="0" smtClean="0"/>
              <a:t>Fear/humour</a:t>
            </a:r>
          </a:p>
          <a:p>
            <a:pPr lvl="1"/>
            <a:r>
              <a:rPr lang="en-GB" dirty="0" smtClean="0"/>
              <a:t>Imagery</a:t>
            </a:r>
          </a:p>
          <a:p>
            <a:pPr lvl="1"/>
            <a:r>
              <a:rPr lang="en-GB" dirty="0" smtClean="0"/>
              <a:t>Response</a:t>
            </a:r>
          </a:p>
          <a:p>
            <a:endParaRPr lang="en-GB" dirty="0"/>
          </a:p>
        </p:txBody>
      </p:sp>
      <p:pic>
        <p:nvPicPr>
          <p:cNvPr id="4" name="Picture 3" descr="An example of a health promotion leaflet targetted at gay me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90" y="2044944"/>
            <a:ext cx="4687019" cy="46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Mass Media Campaigns: Relevance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Ensure message is appropriate for a broad audience</a:t>
            </a:r>
          </a:p>
          <a:p>
            <a:pPr lvl="1"/>
            <a:r>
              <a:rPr lang="en-GB" dirty="0" smtClean="0"/>
              <a:t>Situation</a:t>
            </a:r>
          </a:p>
          <a:p>
            <a:pPr lvl="1"/>
            <a:r>
              <a:rPr lang="en-GB" dirty="0" smtClean="0"/>
              <a:t>Fear/humour</a:t>
            </a:r>
          </a:p>
          <a:p>
            <a:pPr lvl="1"/>
            <a:r>
              <a:rPr lang="en-GB" dirty="0" smtClean="0"/>
              <a:t>Imagery</a:t>
            </a:r>
          </a:p>
          <a:p>
            <a:pPr lvl="1"/>
            <a:r>
              <a:rPr lang="en-GB" dirty="0" smtClean="0"/>
              <a:t>Response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One you</a:t>
            </a:r>
            <a:endParaRPr lang="en-GB" b="1" dirty="0" smtClean="0">
              <a:hlinkClick r:id="rId2"/>
            </a:endParaRPr>
          </a:p>
          <a:p>
            <a:r>
              <a:rPr lang="en-GB" dirty="0" smtClean="0">
                <a:hlinkClick r:id="rId3"/>
              </a:rPr>
              <a:t>https://www.youtube.com/watch?v=IUFXxHiyNqE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Inching towards bad health</a:t>
            </a:r>
          </a:p>
          <a:p>
            <a:r>
              <a:rPr lang="en-GB" dirty="0" smtClean="0">
                <a:hlinkClick r:id="rId4"/>
              </a:rPr>
              <a:t>https://www.youtube.com/watch?v=3uey7q3eoXs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Key </a:t>
            </a:r>
            <a:r>
              <a:rPr lang="en-GB" dirty="0"/>
              <a:t>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What products do people prefer or purchase (i.e. stated and expressed preferences)? </a:t>
            </a:r>
          </a:p>
          <a:p>
            <a:pPr marL="514350" indent="-514350">
              <a:buAutoNum type="arabicPeriod"/>
            </a:pPr>
            <a:r>
              <a:rPr lang="en-GB" dirty="0"/>
              <a:t>To what extent does exposure to a campaign, advert, promotion </a:t>
            </a:r>
            <a:r>
              <a:rPr lang="en-GB" dirty="0" err="1"/>
              <a:t>etc</a:t>
            </a:r>
            <a:r>
              <a:rPr lang="en-GB" dirty="0"/>
              <a:t> alter these attitudes or </a:t>
            </a:r>
            <a:r>
              <a:rPr lang="en-GB" dirty="0" smtClean="0"/>
              <a:t>behaviours</a:t>
            </a:r>
          </a:p>
        </p:txBody>
      </p:sp>
    </p:spTree>
    <p:extLst>
      <p:ext uri="{BB962C8B-B14F-4D97-AF65-F5344CB8AC3E}">
        <p14:creationId xmlns:p14="http://schemas.microsoft.com/office/powerpoint/2010/main" val="40359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Prevention at the population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Geoffrey Rose (1985)</a:t>
            </a:r>
          </a:p>
          <a:p>
            <a:pPr marL="0" indent="0">
              <a:buNone/>
            </a:pPr>
            <a:r>
              <a:rPr lang="en-GB" dirty="0" smtClean="0"/>
              <a:t>Epidemiologist</a:t>
            </a:r>
          </a:p>
          <a:p>
            <a:pPr marL="0" indent="0">
              <a:buNone/>
            </a:pPr>
            <a:r>
              <a:rPr lang="en-GB" dirty="0" smtClean="0"/>
              <a:t>How to target medical interventions to reduce the burden of disease?</a:t>
            </a:r>
          </a:p>
          <a:p>
            <a:pPr marL="0" indent="0">
              <a:buNone/>
            </a:pPr>
            <a:r>
              <a:rPr lang="en-GB" dirty="0" smtClean="0"/>
              <a:t>Traditionally doctors target individuals</a:t>
            </a:r>
          </a:p>
          <a:p>
            <a:pPr lvl="1"/>
            <a:r>
              <a:rPr lang="en-GB" dirty="0" smtClean="0"/>
              <a:t>Requires time and cost</a:t>
            </a:r>
          </a:p>
          <a:p>
            <a:pPr lvl="1"/>
            <a:r>
              <a:rPr lang="en-GB" dirty="0" smtClean="0"/>
              <a:t>Target only those with known risk</a:t>
            </a:r>
          </a:p>
          <a:p>
            <a:pPr lvl="1"/>
            <a:r>
              <a:rPr lang="en-GB" dirty="0" smtClean="0"/>
              <a:t>Visible impact on individual</a:t>
            </a:r>
          </a:p>
          <a:p>
            <a:pPr lvl="1"/>
            <a:r>
              <a:rPr lang="en-GB" dirty="0" smtClean="0"/>
              <a:t>Medicalization of risk factors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Rose led a shift in outlook away from individual-level and towards population-level approaches.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3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Prevention at the population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33" y="2339246"/>
            <a:ext cx="7660918" cy="1499509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Geoffrey Rose (1985)</a:t>
            </a:r>
          </a:p>
          <a:p>
            <a:pPr marL="0" indent="0">
              <a:buNone/>
            </a:pPr>
            <a:r>
              <a:rPr lang="en-GB" i="1" dirty="0" smtClean="0"/>
              <a:t>“A large number of people at a small risk may give rise to more cases of disease than the small number who are at high risk”</a:t>
            </a:r>
          </a:p>
          <a:p>
            <a:r>
              <a:rPr lang="en-GB" dirty="0" smtClean="0"/>
              <a:t>It is easier/cheaper to prevent illness by changing behaviour in the whole population, rather than targeting small ‘high risk’ groups</a:t>
            </a:r>
            <a:endParaRPr lang="en-GB" dirty="0"/>
          </a:p>
        </p:txBody>
      </p:sp>
      <p:pic>
        <p:nvPicPr>
          <p:cNvPr id="5" name="Picture 4" descr="Distribution of systolic blood pressure in middle-aged men in two population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3" y="3775869"/>
            <a:ext cx="477451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Prevention at the population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Adams, </a:t>
            </a:r>
            <a:r>
              <a:rPr lang="en-GB" dirty="0" err="1" smtClean="0"/>
              <a:t>Mytton</a:t>
            </a:r>
            <a:r>
              <a:rPr lang="en-GB" dirty="0" smtClean="0"/>
              <a:t>, White &amp; </a:t>
            </a:r>
            <a:r>
              <a:rPr lang="en-GB" dirty="0" err="1" smtClean="0"/>
              <a:t>Monsivais</a:t>
            </a:r>
            <a:r>
              <a:rPr lang="en-GB" dirty="0" smtClean="0"/>
              <a:t> (2016)</a:t>
            </a:r>
          </a:p>
          <a:p>
            <a:pPr marL="0" indent="0">
              <a:buNone/>
            </a:pPr>
            <a:r>
              <a:rPr lang="en-GB" dirty="0" smtClean="0"/>
              <a:t>Another dimension to Rose’s population-level outlook.</a:t>
            </a:r>
          </a:p>
          <a:p>
            <a:pPr marL="0" indent="0">
              <a:buNone/>
            </a:pPr>
            <a:r>
              <a:rPr lang="en-GB" dirty="0" smtClean="0"/>
              <a:t>Public information campaigns (e.g. Change4Life) </a:t>
            </a:r>
            <a:r>
              <a:rPr lang="en-GB" i="1" dirty="0" smtClean="0"/>
              <a:t>“that focus on providing advice, guidance, and encouragement rely heavily on individuals being able and motivated to engage with this advice.”</a:t>
            </a:r>
          </a:p>
          <a:p>
            <a:pPr marL="0" indent="0">
              <a:buNone/>
            </a:pPr>
            <a:r>
              <a:rPr lang="en-GB" i="1" dirty="0" smtClean="0"/>
              <a:t>“The effectiveness and equity of these interventions has been questioned.”</a:t>
            </a:r>
          </a:p>
          <a:p>
            <a:endParaRPr lang="en-GB" dirty="0" smtClean="0"/>
          </a:p>
          <a:p>
            <a:r>
              <a:rPr lang="en-GB" dirty="0" smtClean="0"/>
              <a:t>For example: interventions to promote folic acid intake:</a:t>
            </a:r>
          </a:p>
          <a:p>
            <a:pPr marL="0" indent="0">
              <a:buNone/>
            </a:pPr>
            <a:r>
              <a:rPr lang="en-GB" dirty="0" smtClean="0"/>
              <a:t>	High agency: leaflet promoting folic acid supplements</a:t>
            </a:r>
          </a:p>
          <a:p>
            <a:pPr marL="0" indent="0">
              <a:buNone/>
            </a:pPr>
            <a:r>
              <a:rPr lang="en-GB" dirty="0" smtClean="0"/>
              <a:t>	Low agency: Add folic acid in bread at manufacture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Prevention at the population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222625"/>
            <a:r>
              <a:rPr lang="en-GB" dirty="0"/>
              <a:t>Requiring agency reinforces SES disparities</a:t>
            </a:r>
          </a:p>
          <a:p>
            <a:pPr marL="3222625" lvl="1">
              <a:buFont typeface="+mj-lt"/>
              <a:buAutoNum type="arabicPeriod"/>
            </a:pPr>
            <a:r>
              <a:rPr lang="en-GB" dirty="0"/>
              <a:t>Need for cognitive resources</a:t>
            </a:r>
          </a:p>
          <a:p>
            <a:pPr marL="3222625" lvl="1">
              <a:buFont typeface="+mj-lt"/>
              <a:buAutoNum type="arabicPeriod"/>
            </a:pPr>
            <a:r>
              <a:rPr lang="en-GB" dirty="0"/>
              <a:t>Need for time or money</a:t>
            </a:r>
          </a:p>
          <a:p>
            <a:pPr marL="3222625" lvl="1">
              <a:buFont typeface="+mj-lt"/>
              <a:buAutoNum type="arabicPeriod"/>
            </a:pPr>
            <a:r>
              <a:rPr lang="en-GB" dirty="0"/>
              <a:t>Need for health literacy to understand leaflet</a:t>
            </a:r>
          </a:p>
          <a:p>
            <a:pPr marL="3222625" lvl="1">
              <a:buFont typeface="+mj-lt"/>
              <a:buAutoNum type="arabicPeriod"/>
            </a:pPr>
            <a:r>
              <a:rPr lang="en-GB" dirty="0"/>
              <a:t>Need for more strategies to succeed</a:t>
            </a:r>
          </a:p>
          <a:p>
            <a:pPr marL="3222625" lvl="1">
              <a:buFont typeface="+mj-lt"/>
              <a:buAutoNum type="arabicPeriod"/>
            </a:pPr>
            <a:r>
              <a:rPr lang="en-GB" dirty="0"/>
              <a:t>Need for all of these</a:t>
            </a:r>
          </a:p>
        </p:txBody>
      </p:sp>
      <p:pic>
        <p:nvPicPr>
          <p:cNvPr id="4" name="Picture 3" descr="Flow diagram. Imformation leafle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" y="1219200"/>
            <a:ext cx="9000000" cy="49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comtinuums describe all public health intervention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5" y="1447800"/>
            <a:ext cx="9000000" cy="4809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Prevention at the population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1142788" y="1040766"/>
            <a:ext cx="5944671" cy="3656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Population     Community      Individual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4114800"/>
            <a:ext cx="2057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57600" y="4114800"/>
            <a:ext cx="1981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71600" y="4114800"/>
            <a:ext cx="1981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Nudging: Choice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33" y="2339246"/>
            <a:ext cx="4933892" cy="365610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decisions you make are moulded by the environment or place in which you make them.</a:t>
            </a:r>
          </a:p>
          <a:p>
            <a:r>
              <a:rPr lang="en-GB" dirty="0" smtClean="0"/>
              <a:t>Key aspects of the Environment can be changed to make you more or less likely to make certain choices.</a:t>
            </a:r>
          </a:p>
          <a:p>
            <a:r>
              <a:rPr lang="en-GB" dirty="0" smtClean="0"/>
              <a:t>How the environment is structure is called </a:t>
            </a:r>
            <a:r>
              <a:rPr lang="en-GB" b="1" dirty="0" smtClean="0"/>
              <a:t>choice architecture</a:t>
            </a:r>
            <a:endParaRPr lang="en-GB" b="1" dirty="0"/>
          </a:p>
        </p:txBody>
      </p:sp>
      <p:pic>
        <p:nvPicPr>
          <p:cNvPr id="1026" name="Picture 2" descr="Nudge. Book cover.&#10;http://ecx.images-amazon.com/images/I/61bAknk%2BQu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45" y="2339246"/>
            <a:ext cx="2152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Nudging: Choice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33" y="2339246"/>
            <a:ext cx="4813122" cy="36561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Factors include:</a:t>
            </a:r>
          </a:p>
          <a:p>
            <a:r>
              <a:rPr lang="en-GB" dirty="0" smtClean="0"/>
              <a:t>Defaults</a:t>
            </a:r>
          </a:p>
          <a:p>
            <a:r>
              <a:rPr lang="en-GB" dirty="0" smtClean="0"/>
              <a:t>Framing/referencing</a:t>
            </a:r>
          </a:p>
          <a:p>
            <a:r>
              <a:rPr lang="en-GB" dirty="0" smtClean="0"/>
              <a:t>Choice over time</a:t>
            </a:r>
          </a:p>
          <a:p>
            <a:r>
              <a:rPr lang="en-GB" dirty="0" smtClean="0"/>
              <a:t>Social Norms</a:t>
            </a:r>
          </a:p>
          <a:p>
            <a:r>
              <a:rPr lang="en-GB" dirty="0" smtClean="0"/>
              <a:t>Partitioning or aggregating options of attributes</a:t>
            </a:r>
          </a:p>
          <a:p>
            <a:r>
              <a:rPr lang="en-GB" dirty="0" smtClean="0"/>
              <a:t>Proximity/availability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Low need for agency</a:t>
            </a:r>
          </a:p>
          <a:p>
            <a:pPr marL="0" indent="0">
              <a:buNone/>
            </a:pPr>
            <a:r>
              <a:rPr lang="en-GB" b="1" dirty="0" smtClean="0"/>
              <a:t>Low need for cognition</a:t>
            </a:r>
            <a:endParaRPr lang="en-GB" b="1" dirty="0"/>
          </a:p>
        </p:txBody>
      </p:sp>
      <p:pic>
        <p:nvPicPr>
          <p:cNvPr id="1026" name="Picture 2" descr="Nudge. Book cover.&#10;http://ecx.images-amazon.com/images/I/61bAknk%2BQu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94" y="2519473"/>
            <a:ext cx="2152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Nudge: Portion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Gives an indication of the social norm for food quantity to eat.</a:t>
            </a:r>
          </a:p>
          <a:p>
            <a:endParaRPr lang="en-GB" dirty="0" smtClean="0"/>
          </a:p>
          <a:p>
            <a:r>
              <a:rPr lang="en-GB" dirty="0" smtClean="0"/>
              <a:t>Portion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Tableware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6" name="Picture 4" descr="Portion sizes&#10;http://img.webmd.boots.com/dtmcms/live/webmd_uk/consumer_assets/site_images/articles/health_tools/portion_sizes_slideshow/getty_rf_photo_of_three_different_por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1" b="25970"/>
          <a:stretch/>
        </p:blipFill>
        <p:spPr bwMode="auto">
          <a:xfrm>
            <a:off x="3048899" y="3058544"/>
            <a:ext cx="46958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bleware&#10;&#10;http://cdn4.steadystrength.com/wp-content/uploads/2013/06/Smaller-Plat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21449" r="5334" b="10316"/>
          <a:stretch/>
        </p:blipFill>
        <p:spPr bwMode="auto">
          <a:xfrm>
            <a:off x="2844111" y="4648200"/>
            <a:ext cx="5105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Nudge: Portion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33" y="1992702"/>
            <a:ext cx="7660918" cy="1069675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Packaging</a:t>
            </a:r>
          </a:p>
          <a:p>
            <a:pPr marL="0" indent="0">
              <a:buNone/>
            </a:pPr>
            <a:r>
              <a:rPr lang="en-GB" b="1" dirty="0" smtClean="0"/>
              <a:t>Historical increase	</a:t>
            </a:r>
            <a:r>
              <a:rPr lang="en-GB" dirty="0" smtClean="0"/>
              <a:t>		vs 	   </a:t>
            </a:r>
            <a:r>
              <a:rPr lang="en-GB" b="1" dirty="0" smtClean="0"/>
              <a:t>Recent public health decrease</a:t>
            </a:r>
          </a:p>
          <a:p>
            <a:r>
              <a:rPr lang="en-GB" sz="2300" dirty="0" smtClean="0"/>
              <a:t>http://webarchive.nationalarchives.gov.uk/20120206100416/http://food.gov.uk/multimedia/pdfs/reviewportions.pdf</a:t>
            </a:r>
          </a:p>
          <a:p>
            <a:r>
              <a:rPr lang="en-GB" sz="2300" dirty="0" smtClean="0"/>
              <a:t>http://www.mirror.co.uk/news/uk-news/quality-street-isnt-only-chocolate-5084729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Quality street isn't the only chocolate old favourite which seems to have got smaller. The mirror." title="The mirr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00" y="3156143"/>
            <a:ext cx="4320000" cy="4415435"/>
          </a:xfrm>
          <a:prstGeom prst="rect">
            <a:avLst/>
          </a:prstGeom>
        </p:spPr>
      </p:pic>
      <p:pic>
        <p:nvPicPr>
          <p:cNvPr id="5124" name="Picture 4" descr="How the sizes have changed&#10;&#10;http://i.dailymail.co.uk/i/pix/2008/06/20/article-0-01B0752F00000578-392_468x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0" y="3156143"/>
            <a:ext cx="40957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Nudge: Portion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433" y="1923691"/>
            <a:ext cx="7660918" cy="92472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Systematic review of studies shows that larger portions, packaging and table-ware increases the amount of food eaten (Hollands et al, 2015)</a:t>
            </a:r>
          </a:p>
          <a:p>
            <a:endParaRPr lang="en-GB" dirty="0"/>
          </a:p>
        </p:txBody>
      </p:sp>
      <p:pic>
        <p:nvPicPr>
          <p:cNvPr id="3074" name="Picture 2" descr="Fig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94" y="2762150"/>
            <a:ext cx="5188106" cy="41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4433" y="2299918"/>
            <a:ext cx="7660918" cy="429752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Behaviour</a:t>
            </a:r>
          </a:p>
          <a:p>
            <a:pPr lvl="1"/>
            <a:r>
              <a:rPr lang="en-GB" dirty="0"/>
              <a:t>Purchase – real world and messy</a:t>
            </a:r>
          </a:p>
          <a:p>
            <a:pPr lvl="1"/>
            <a:r>
              <a:rPr lang="en-GB" dirty="0"/>
              <a:t>Discrete choice – controlled choice scenario</a:t>
            </a:r>
          </a:p>
          <a:p>
            <a:pPr lvl="1"/>
            <a:r>
              <a:rPr lang="en-GB" dirty="0"/>
              <a:t>Decision making – lab test of preference</a:t>
            </a:r>
          </a:p>
          <a:p>
            <a:r>
              <a:rPr lang="en-GB" dirty="0"/>
              <a:t>Self-report pre-cursors</a:t>
            </a:r>
          </a:p>
          <a:p>
            <a:pPr lvl="1"/>
            <a:r>
              <a:rPr lang="en-GB" dirty="0"/>
              <a:t>Preference</a:t>
            </a:r>
          </a:p>
          <a:p>
            <a:pPr lvl="1"/>
            <a:r>
              <a:rPr lang="en-GB" dirty="0"/>
              <a:t>Attention</a:t>
            </a:r>
          </a:p>
          <a:p>
            <a:r>
              <a:rPr lang="en-GB" dirty="0"/>
              <a:t>Implicit pre-cursors</a:t>
            </a:r>
          </a:p>
          <a:p>
            <a:pPr lvl="1"/>
            <a:r>
              <a:rPr lang="en-GB" dirty="0"/>
              <a:t>Eye tracking</a:t>
            </a:r>
          </a:p>
          <a:p>
            <a:pPr lvl="1"/>
            <a:r>
              <a:rPr lang="en-GB" dirty="0"/>
              <a:t>Attentional Bias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Behaviour is hard to measure.  Therefore, reported attitudes or purchase intentions (stated preferences) are used as a proxy for purchase behaviour (expressed preferences).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5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Nudging: Choice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Portion size interventions are effective at changing the amount of food eaten</a:t>
            </a:r>
          </a:p>
          <a:p>
            <a:endParaRPr lang="en-GB" dirty="0" smtClean="0"/>
          </a:p>
          <a:p>
            <a:r>
              <a:rPr lang="en-GB" dirty="0" smtClean="0"/>
              <a:t>Who is responsible for portion sizes/tableware/packaging?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GB" dirty="0" smtClean="0"/>
              <a:t>Food manufacturers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GB" dirty="0" smtClean="0"/>
              <a:t>Food vendors – restaurants, canteens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GB" dirty="0" smtClean="0"/>
              <a:t>Individuals when preparing food at home.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How could a public health intervention change portion sizes?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GB" dirty="0" smtClean="0"/>
              <a:t>Legislation/regulation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GB" dirty="0" smtClean="0"/>
              <a:t>Public health incentives for business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GB" dirty="0" smtClean="0"/>
              <a:t>Public health education/campaigns for home cooking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9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Population level behaviour change</a:t>
            </a:r>
            <a:endParaRPr lang="en-GB" dirty="0"/>
          </a:p>
        </p:txBody>
      </p:sp>
      <p:graphicFrame>
        <p:nvGraphicFramePr>
          <p:cNvPr id="6" name="Content Placeholder 5" descr="Table. Forified flour, portion size, social marketing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00863"/>
              </p:ext>
            </p:extLst>
          </p:nvPr>
        </p:nvGraphicFramePr>
        <p:xfrm>
          <a:off x="854075" y="2339975"/>
          <a:ext cx="7661276" cy="4287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1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Fortified</a:t>
                      </a:r>
                      <a:r>
                        <a:rPr lang="en-GB" sz="1600" baseline="0" dirty="0"/>
                        <a:t> flour with folic acid</a:t>
                      </a:r>
                      <a:endParaRPr lang="en-GB" sz="1600" dirty="0"/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Decreasing portion sizes of conveniences foods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Social marketing and mass media campaigns</a:t>
                      </a:r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Controllable by retailers and manufacturers</a:t>
                      </a:r>
                      <a:endParaRPr lang="en-GB" sz="1600" dirty="0"/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2489597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Target group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Population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Population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Population</a:t>
                      </a:r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Controllable by public</a:t>
                      </a:r>
                      <a:r>
                        <a:rPr lang="en-GB" sz="1600" baseline="0" dirty="0"/>
                        <a:t> health bodies</a:t>
                      </a:r>
                      <a:endParaRPr lang="en-GB" sz="1600" dirty="0"/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Difficult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Visible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Invisible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Moderate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High</a:t>
                      </a:r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Impact on personal </a:t>
                      </a:r>
                      <a:r>
                        <a:rPr lang="en-GB" sz="1600" baseline="0" dirty="0"/>
                        <a:t>autonomy</a:t>
                      </a:r>
                      <a:endParaRPr lang="en-GB" sz="1600" dirty="0"/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High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Moderate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Low</a:t>
                      </a:r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Agency needed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None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Low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High</a:t>
                      </a:r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Equitable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High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Quite high</a:t>
                      </a:r>
                    </a:p>
                  </a:txBody>
                  <a:tcPr marL="88826" marR="88826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Low</a:t>
                      </a:r>
                    </a:p>
                  </a:txBody>
                  <a:tcPr marL="88826" marR="888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565246" y="4309672"/>
            <a:ext cx="1962148" cy="15355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interest to politicians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09855" y="5845175"/>
            <a:ext cx="1981200" cy="782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interest to </a:t>
            </a:r>
          </a:p>
          <a:p>
            <a:pPr algn="r"/>
            <a:r>
              <a: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health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03513" y="3171117"/>
            <a:ext cx="5811838" cy="7823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interest to </a:t>
            </a:r>
          </a:p>
          <a:p>
            <a:pPr algn="r"/>
            <a:r>
              <a:rPr lang="en-GB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retailers</a:t>
            </a:r>
            <a:endParaRPr lang="en-GB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9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4433" y="1415845"/>
            <a:ext cx="7660918" cy="510294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Adams, </a:t>
            </a:r>
            <a:r>
              <a:rPr lang="en-US" dirty="0" err="1"/>
              <a:t>Mytton</a:t>
            </a:r>
            <a:r>
              <a:rPr lang="en-US" dirty="0"/>
              <a:t>, White and </a:t>
            </a:r>
            <a:r>
              <a:rPr lang="en-US" dirty="0" err="1"/>
              <a:t>Mosivais</a:t>
            </a:r>
            <a:r>
              <a:rPr lang="en-US" dirty="0"/>
              <a:t> (2016) Why are some population interventions for Diet and Obesity More Equitably and Effective than Others? The role of Individual Agency. PLOS Medicine DOI: </a:t>
            </a:r>
            <a:r>
              <a:rPr lang="en-US" dirty="0" smtClean="0"/>
              <a:t>10.1371/journal.pmed.1001990</a:t>
            </a:r>
          </a:p>
          <a:p>
            <a:r>
              <a:rPr lang="en-US" dirty="0" err="1"/>
              <a:t>Morrions</a:t>
            </a:r>
            <a:r>
              <a:rPr lang="en-US" dirty="0"/>
              <a:t> &amp; Benner (2009) An introduction to Health Psychology. Chapter 7: Population approaches to public health</a:t>
            </a:r>
            <a:r>
              <a:rPr lang="en-US" dirty="0" smtClean="0"/>
              <a:t>.</a:t>
            </a:r>
          </a:p>
          <a:p>
            <a:r>
              <a:rPr lang="en-US" dirty="0"/>
              <a:t>Petty, R. E., &amp; </a:t>
            </a:r>
            <a:r>
              <a:rPr lang="en-US" dirty="0" err="1"/>
              <a:t>Cacioppo</a:t>
            </a:r>
            <a:r>
              <a:rPr lang="en-US" dirty="0"/>
              <a:t>, J. T. (1986). The elaboration likelihood model of persuasion. In </a:t>
            </a:r>
            <a:r>
              <a:rPr lang="en-US" i="1" dirty="0"/>
              <a:t>Communication and persuasion</a:t>
            </a:r>
            <a:r>
              <a:rPr lang="en-US" dirty="0"/>
              <a:t> (pp. 1-24). Springer, New York, NY</a:t>
            </a:r>
            <a:r>
              <a:rPr lang="en-US" dirty="0" smtClean="0"/>
              <a:t>.</a:t>
            </a:r>
          </a:p>
          <a:p>
            <a:r>
              <a:rPr lang="en-US" dirty="0"/>
              <a:t>Carey, R. N., McDermott, D. T., &amp; </a:t>
            </a:r>
            <a:r>
              <a:rPr lang="en-US" dirty="0" err="1"/>
              <a:t>Sarma</a:t>
            </a:r>
            <a:r>
              <a:rPr lang="en-US" dirty="0"/>
              <a:t>, K. M. (2013). The Impact of Threat Appeals on Fear Arousal and Driver Behavior: A Meta-Analysis of Experimental</a:t>
            </a:r>
            <a:r>
              <a:rPr lang="en-US" dirty="0" smtClean="0"/>
              <a:t>.</a:t>
            </a:r>
          </a:p>
          <a:p>
            <a:r>
              <a:rPr lang="en-US" dirty="0" err="1"/>
              <a:t>Thaler</a:t>
            </a:r>
            <a:r>
              <a:rPr lang="en-US" dirty="0"/>
              <a:t>, R. H., &amp; </a:t>
            </a:r>
            <a:r>
              <a:rPr lang="en-US" dirty="0" err="1"/>
              <a:t>Sunstein</a:t>
            </a:r>
            <a:r>
              <a:rPr lang="en-US" dirty="0"/>
              <a:t>, C. R. Nudge: improving decisions about health, wealth, and happiness</a:t>
            </a:r>
            <a:r>
              <a:rPr lang="en-US" dirty="0" smtClean="0"/>
              <a:t>.</a:t>
            </a:r>
          </a:p>
          <a:p>
            <a:r>
              <a:rPr lang="en-GB" dirty="0"/>
              <a:t>Hollands, G. J., </a:t>
            </a:r>
            <a:r>
              <a:rPr lang="en-GB" dirty="0" err="1"/>
              <a:t>Shemilt</a:t>
            </a:r>
            <a:r>
              <a:rPr lang="en-GB" dirty="0"/>
              <a:t>, I., </a:t>
            </a:r>
            <a:r>
              <a:rPr lang="en-GB" dirty="0" err="1"/>
              <a:t>Marteau</a:t>
            </a:r>
            <a:r>
              <a:rPr lang="en-GB" dirty="0"/>
              <a:t>, T. M., </a:t>
            </a:r>
            <a:r>
              <a:rPr lang="en-GB" dirty="0" err="1"/>
              <a:t>Jebb</a:t>
            </a:r>
            <a:r>
              <a:rPr lang="en-GB" dirty="0"/>
              <a:t>, S. A., Lewis, H. B., Wei, Y., ... &amp; Ogilvie, D. (2015). Portion, package or tableware size for changing selection and consumption of food, alcohol and tobacco. </a:t>
            </a:r>
            <a:r>
              <a:rPr lang="en-GB" i="1" dirty="0"/>
              <a:t>Cochrane database of systematic reviews</a:t>
            </a:r>
            <a:r>
              <a:rPr lang="en-GB" dirty="0"/>
              <a:t>, (9).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4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Theme 1: </a:t>
            </a:r>
            <a:r>
              <a:rPr lang="en-GB" b="1" dirty="0"/>
              <a:t>context matters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takes part in a study, </a:t>
            </a:r>
          </a:p>
          <a:p>
            <a:r>
              <a:rPr lang="en-GB" dirty="0"/>
              <a:t>where the study is performed and </a:t>
            </a:r>
          </a:p>
          <a:p>
            <a:r>
              <a:rPr lang="en-GB" dirty="0"/>
              <a:t>how ‘real’ the behaviour all impact on the findings…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… and the generalisability of the findings.</a:t>
            </a:r>
          </a:p>
        </p:txBody>
      </p:sp>
    </p:spTree>
    <p:extLst>
      <p:ext uri="{BB962C8B-B14F-4D97-AF65-F5344CB8AC3E}">
        <p14:creationId xmlns:p14="http://schemas.microsoft.com/office/powerpoint/2010/main" val="19005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Study 1: Displaying food for promotion of public health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Choice from a limited range of option</a:t>
            </a:r>
          </a:p>
          <a:p>
            <a:r>
              <a:rPr lang="en-GB" dirty="0"/>
              <a:t>Participants are self-selecting</a:t>
            </a:r>
          </a:p>
          <a:p>
            <a:r>
              <a:rPr lang="en-GB" dirty="0"/>
              <a:t>Desire to see what works</a:t>
            </a:r>
          </a:p>
        </p:txBody>
      </p:sp>
    </p:spTree>
    <p:extLst>
      <p:ext uri="{BB962C8B-B14F-4D97-AF65-F5344CB8AC3E}">
        <p14:creationId xmlns:p14="http://schemas.microsoft.com/office/powerpoint/2010/main" val="40112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ealthy snacks at the checkout counter. Research article screensho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4" y="1723171"/>
            <a:ext cx="8237134" cy="36480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64125" y="182224"/>
            <a:ext cx="2212259" cy="1406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24798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aff PowerPoint Theme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 PowerPoint Theme 2019" id="{4D53778B-EAD6-4BE0-8CFE-FF77279999E0}" vid="{690DABB2-25A4-4E06-A604-F178C3FA7B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PowerPoint Theme</Template>
  <TotalTime>449</TotalTime>
  <Words>2294</Words>
  <Application>Microsoft Office PowerPoint</Application>
  <PresentationFormat>On-screen Show (4:3)</PresentationFormat>
  <Paragraphs>366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Consolas</vt:lpstr>
      <vt:lpstr>Staff PowerPoint Theme 2019</vt:lpstr>
      <vt:lpstr>Consumer Research</vt:lpstr>
      <vt:lpstr>Learning objectives</vt:lpstr>
      <vt:lpstr>PowerPoint Presentation</vt:lpstr>
      <vt:lpstr>Exploring consumer behaviour</vt:lpstr>
      <vt:lpstr>Two Key questions</vt:lpstr>
      <vt:lpstr>Methods</vt:lpstr>
      <vt:lpstr>Theme 1: context matters</vt:lpstr>
      <vt:lpstr>Study 1: Displaying food for promotion of public health</vt:lpstr>
      <vt:lpstr>PowerPoint Presentation</vt:lpstr>
      <vt:lpstr>PowerPoint Presentation</vt:lpstr>
      <vt:lpstr>PowerPoint Presentation</vt:lpstr>
      <vt:lpstr>Study 2: What is the impact of displaying options?</vt:lpstr>
      <vt:lpstr>PowerPoint Presentation</vt:lpstr>
      <vt:lpstr>PowerPoint Presentation</vt:lpstr>
      <vt:lpstr>PowerPoint Presentation</vt:lpstr>
      <vt:lpstr>Study 3: How does this impact in real-world food choices?</vt:lpstr>
      <vt:lpstr>PowerPoint Presentation</vt:lpstr>
      <vt:lpstr>PowerPoint Presentation</vt:lpstr>
      <vt:lpstr>PowerPoint Presentation</vt:lpstr>
      <vt:lpstr>PowerPoint Presentation</vt:lpstr>
      <vt:lpstr>Theme 2: a cautionary tale preferences</vt:lpstr>
      <vt:lpstr>Study 4: Preferences are not fixed</vt:lpstr>
      <vt:lpstr>PowerPoint Presentation</vt:lpstr>
      <vt:lpstr>Method</vt:lpstr>
      <vt:lpstr>PowerPoint Presentation</vt:lpstr>
      <vt:lpstr>Study 5: Preferences can be poor predictors of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key questions</vt:lpstr>
      <vt:lpstr>PowerPoint Presentation</vt:lpstr>
      <vt:lpstr>Psychology of changing behaviour</vt:lpstr>
      <vt:lpstr>Key question</vt:lpstr>
      <vt:lpstr>Approaches to population intervention</vt:lpstr>
      <vt:lpstr>Mass Media Campaigns</vt:lpstr>
      <vt:lpstr>Mass Media Campaigns</vt:lpstr>
      <vt:lpstr>Mass Media Campaigns</vt:lpstr>
      <vt:lpstr>Mass Media Campaigns</vt:lpstr>
      <vt:lpstr>Mass Media Campaigns: Elaboration Likelihood Model (ELM)</vt:lpstr>
      <vt:lpstr>Mass Media Campaigns: Elaboration Likelihood Model (ELM)</vt:lpstr>
      <vt:lpstr>Mass Media Campaigns: Elaboration Likelihood Model (ELM)</vt:lpstr>
      <vt:lpstr>Mass Media Campaigns: Fear</vt:lpstr>
      <vt:lpstr>Mass Media Campaigns: Fear</vt:lpstr>
      <vt:lpstr>Mass Media Campaigns: Fear</vt:lpstr>
      <vt:lpstr>Mass Media Campaigns: Fear</vt:lpstr>
      <vt:lpstr>Mass Media Campaigns: Relevance</vt:lpstr>
      <vt:lpstr>Mass Media Campaigns: Relevance</vt:lpstr>
      <vt:lpstr>Prevention at the population level</vt:lpstr>
      <vt:lpstr>Prevention at the population level</vt:lpstr>
      <vt:lpstr>Prevention at the population level</vt:lpstr>
      <vt:lpstr>Prevention at the population level</vt:lpstr>
      <vt:lpstr>Prevention at the population level</vt:lpstr>
      <vt:lpstr>Nudging: Choice architecture</vt:lpstr>
      <vt:lpstr>Nudging: Choice architecture</vt:lpstr>
      <vt:lpstr>Nudge: Portion Size</vt:lpstr>
      <vt:lpstr>Nudge: Portion Size</vt:lpstr>
      <vt:lpstr>Nudge: Portion Size</vt:lpstr>
      <vt:lpstr>Nudging: Choice architecture</vt:lpstr>
      <vt:lpstr>Population level behaviour change</vt:lpstr>
      <vt:lpstr>PowerPoint Presentation</vt:lpstr>
    </vt:vector>
  </TitlesOfParts>
  <Company>Anglia Ruskin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choice and framing: food</dc:title>
  <dc:creator>Forwood, Suzanna</dc:creator>
  <cp:lastModifiedBy>Jarman, Stephanie</cp:lastModifiedBy>
  <cp:revision>46</cp:revision>
  <cp:lastPrinted>2017-03-31T08:41:39Z</cp:lastPrinted>
  <dcterms:created xsi:type="dcterms:W3CDTF">2017-03-29T13:51:00Z</dcterms:created>
  <dcterms:modified xsi:type="dcterms:W3CDTF">2020-08-05T15:23:58Z</dcterms:modified>
</cp:coreProperties>
</file>